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25"/>
  </p:notesMasterIdLst>
  <p:sldIdLst>
    <p:sldId id="256" r:id="rId2"/>
    <p:sldId id="257" r:id="rId3"/>
    <p:sldId id="310" r:id="rId4"/>
    <p:sldId id="258" r:id="rId5"/>
    <p:sldId id="299" r:id="rId6"/>
    <p:sldId id="300" r:id="rId7"/>
    <p:sldId id="301" r:id="rId8"/>
    <p:sldId id="305" r:id="rId9"/>
    <p:sldId id="302" r:id="rId10"/>
    <p:sldId id="306" r:id="rId11"/>
    <p:sldId id="312" r:id="rId12"/>
    <p:sldId id="307" r:id="rId13"/>
    <p:sldId id="304" r:id="rId14"/>
    <p:sldId id="308" r:id="rId15"/>
    <p:sldId id="269" r:id="rId16"/>
    <p:sldId id="270" r:id="rId17"/>
    <p:sldId id="271" r:id="rId18"/>
    <p:sldId id="284" r:id="rId19"/>
    <p:sldId id="274" r:id="rId20"/>
    <p:sldId id="277" r:id="rId21"/>
    <p:sldId id="278" r:id="rId22"/>
    <p:sldId id="287" r:id="rId23"/>
    <p:sldId id="272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629" autoAdjust="0"/>
  </p:normalViewPr>
  <p:slideViewPr>
    <p:cSldViewPr>
      <p:cViewPr varScale="1">
        <p:scale>
          <a:sx n="109" d="100"/>
          <a:sy n="109" d="100"/>
        </p:scale>
        <p:origin x="1296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&#1050;&#1085;&#1080;&#1075;&#1072;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&#1050;&#1085;&#1080;&#1075;&#1072;1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&#1050;&#1085;&#1080;&#1075;&#1072;1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&#1050;&#1085;&#1080;&#1075;&#1072;1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&#1050;&#1085;&#1080;&#1075;&#1072;1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&#1050;&#1085;&#1080;&#1075;&#1072;1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&#1050;&#1085;&#1080;&#1075;&#1072;1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ru-RU" dirty="0"/>
              <a:t>Средний </a:t>
            </a:r>
            <a:r>
              <a:rPr lang="ru-RU" dirty="0" smtClean="0"/>
              <a:t>балл</a:t>
            </a:r>
            <a:endParaRPr lang="ru-RU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Лист2!$A$2:$A$8</c:f>
              <c:strCache>
                <c:ptCount val="7"/>
                <c:pt idx="0">
                  <c:v>Ресучреждения</c:v>
                </c:pt>
                <c:pt idx="1">
                  <c:v>Школы</c:v>
                </c:pt>
                <c:pt idx="2">
                  <c:v>СПО</c:v>
                </c:pt>
                <c:pt idx="3">
                  <c:v>Садики</c:v>
                </c:pt>
                <c:pt idx="4">
                  <c:v>Доп.образование</c:v>
                </c:pt>
                <c:pt idx="5">
                  <c:v>ДЮСШ</c:v>
                </c:pt>
                <c:pt idx="6">
                  <c:v>Рес.центры</c:v>
                </c:pt>
              </c:strCache>
            </c:strRef>
          </c:cat>
          <c:val>
            <c:numRef>
              <c:f>Лист2!$B$2:$B$8</c:f>
              <c:numCache>
                <c:formatCode>General</c:formatCode>
                <c:ptCount val="7"/>
                <c:pt idx="0">
                  <c:v>80</c:v>
                </c:pt>
                <c:pt idx="1">
                  <c:v>75</c:v>
                </c:pt>
                <c:pt idx="2">
                  <c:v>69</c:v>
                </c:pt>
                <c:pt idx="3">
                  <c:v>69</c:v>
                </c:pt>
                <c:pt idx="4">
                  <c:v>68</c:v>
                </c:pt>
                <c:pt idx="5">
                  <c:v>64</c:v>
                </c:pt>
                <c:pt idx="6">
                  <c:v>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73D-4A40-B61F-F667E6C34F6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77566720"/>
        <c:axId val="77569408"/>
        <c:axId val="0"/>
      </c:bar3DChart>
      <c:catAx>
        <c:axId val="775667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77569408"/>
        <c:crosses val="autoZero"/>
        <c:auto val="1"/>
        <c:lblAlgn val="ctr"/>
        <c:lblOffset val="100"/>
        <c:noMultiLvlLbl val="0"/>
      </c:catAx>
      <c:valAx>
        <c:axId val="775694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775667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ysClr val="windowText" lastClr="000000"/>
          </a:solidFill>
        </a:defRPr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Средний балл по кластерам. Критерий 2.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Лист1!$A$2:$A$8</c:f>
              <c:strCache>
                <c:ptCount val="7"/>
                <c:pt idx="0">
                  <c:v>Ресучреждения</c:v>
                </c:pt>
                <c:pt idx="1">
                  <c:v>Доп.образование</c:v>
                </c:pt>
                <c:pt idx="2">
                  <c:v>ДЮСШ</c:v>
                </c:pt>
                <c:pt idx="3">
                  <c:v>Школы</c:v>
                </c:pt>
                <c:pt idx="4">
                  <c:v>СПО</c:v>
                </c:pt>
                <c:pt idx="5">
                  <c:v>Садики</c:v>
                </c:pt>
                <c:pt idx="6">
                  <c:v>Рес.центры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93</c:v>
                </c:pt>
                <c:pt idx="1">
                  <c:v>91</c:v>
                </c:pt>
                <c:pt idx="2">
                  <c:v>91</c:v>
                </c:pt>
                <c:pt idx="3">
                  <c:v>88</c:v>
                </c:pt>
                <c:pt idx="4">
                  <c:v>85</c:v>
                </c:pt>
                <c:pt idx="5">
                  <c:v>83</c:v>
                </c:pt>
                <c:pt idx="6">
                  <c:v>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38A-4A75-A128-51EDF3ADA46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79883264"/>
        <c:axId val="79914880"/>
        <c:axId val="0"/>
      </c:bar3DChart>
      <c:catAx>
        <c:axId val="798832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79914880"/>
        <c:crosses val="autoZero"/>
        <c:auto val="1"/>
        <c:lblAlgn val="ctr"/>
        <c:lblOffset val="100"/>
        <c:noMultiLvlLbl val="0"/>
      </c:catAx>
      <c:valAx>
        <c:axId val="799148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798832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ysClr val="windowText" lastClr="000000"/>
          </a:solidFill>
        </a:defRPr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Средний балл по кластерам. Критерий 3.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Лист3!$A$2:$A$8</c:f>
              <c:strCache>
                <c:ptCount val="7"/>
                <c:pt idx="0">
                  <c:v>Ресучреждения</c:v>
                </c:pt>
                <c:pt idx="1">
                  <c:v>Школы</c:v>
                </c:pt>
                <c:pt idx="2">
                  <c:v>СПО</c:v>
                </c:pt>
                <c:pt idx="3">
                  <c:v>Доп.образование</c:v>
                </c:pt>
                <c:pt idx="4">
                  <c:v>Садики</c:v>
                </c:pt>
                <c:pt idx="5">
                  <c:v>ДЮСШ</c:v>
                </c:pt>
                <c:pt idx="6">
                  <c:v>Рес.центры</c:v>
                </c:pt>
              </c:strCache>
            </c:strRef>
          </c:cat>
          <c:val>
            <c:numRef>
              <c:f>Лист3!$B$2:$B$8</c:f>
              <c:numCache>
                <c:formatCode>General</c:formatCode>
                <c:ptCount val="7"/>
                <c:pt idx="0">
                  <c:v>53</c:v>
                </c:pt>
                <c:pt idx="1">
                  <c:v>46</c:v>
                </c:pt>
                <c:pt idx="2">
                  <c:v>44</c:v>
                </c:pt>
                <c:pt idx="3">
                  <c:v>40</c:v>
                </c:pt>
                <c:pt idx="4">
                  <c:v>35</c:v>
                </c:pt>
                <c:pt idx="5">
                  <c:v>30</c:v>
                </c:pt>
                <c:pt idx="6">
                  <c:v>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8B2-483A-AD37-734198FD400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81319424"/>
        <c:axId val="81322368"/>
        <c:axId val="0"/>
      </c:bar3DChart>
      <c:catAx>
        <c:axId val="813194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81322368"/>
        <c:crosses val="autoZero"/>
        <c:auto val="1"/>
        <c:lblAlgn val="ctr"/>
        <c:lblOffset val="100"/>
        <c:noMultiLvlLbl val="0"/>
      </c:catAx>
      <c:valAx>
        <c:axId val="813223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813194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ysClr val="windowText" lastClr="000000"/>
          </a:solidFill>
        </a:defRPr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Средний балл по кластерам. Критерий 4.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Лист4!$A$2:$A$8</c:f>
              <c:strCache>
                <c:ptCount val="7"/>
                <c:pt idx="0">
                  <c:v>Ресучреждения (лицеи, корр. школы, ТКК)</c:v>
                </c:pt>
                <c:pt idx="1">
                  <c:v>Детские сады</c:v>
                </c:pt>
                <c:pt idx="2">
                  <c:v>Дополнительное образование</c:v>
                </c:pt>
                <c:pt idx="3">
                  <c:v>Школы </c:v>
                </c:pt>
                <c:pt idx="4">
                  <c:v>ДЮСШ</c:v>
                </c:pt>
                <c:pt idx="5">
                  <c:v>Рес. центры </c:v>
                </c:pt>
                <c:pt idx="6">
                  <c:v>СПО</c:v>
                </c:pt>
              </c:strCache>
            </c:strRef>
          </c:cat>
          <c:val>
            <c:numRef>
              <c:f>Лист4!$B$2:$B$8</c:f>
              <c:numCache>
                <c:formatCode>General</c:formatCode>
                <c:ptCount val="7"/>
                <c:pt idx="0">
                  <c:v>99</c:v>
                </c:pt>
                <c:pt idx="1">
                  <c:v>98</c:v>
                </c:pt>
                <c:pt idx="2">
                  <c:v>96</c:v>
                </c:pt>
                <c:pt idx="3">
                  <c:v>95</c:v>
                </c:pt>
                <c:pt idx="4">
                  <c:v>95</c:v>
                </c:pt>
                <c:pt idx="5">
                  <c:v>95</c:v>
                </c:pt>
                <c:pt idx="6">
                  <c:v>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FD6-4371-96E1-5498E574257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80536464"/>
        <c:axId val="280538128"/>
        <c:axId val="0"/>
      </c:bar3DChart>
      <c:catAx>
        <c:axId val="2805364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80538128"/>
        <c:crosses val="autoZero"/>
        <c:auto val="1"/>
        <c:lblAlgn val="ctr"/>
        <c:lblOffset val="100"/>
        <c:noMultiLvlLbl val="0"/>
      </c:catAx>
      <c:valAx>
        <c:axId val="2805381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805364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ysClr val="windowText" lastClr="000000"/>
          </a:solidFill>
        </a:defRPr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Средний балл по кластерам. Критерий 5.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Лист5!$A$2:$A$8</c:f>
              <c:strCache>
                <c:ptCount val="7"/>
                <c:pt idx="0">
                  <c:v>Ресучреждения</c:v>
                </c:pt>
                <c:pt idx="1">
                  <c:v>Садики</c:v>
                </c:pt>
                <c:pt idx="2">
                  <c:v>ДЮСШ</c:v>
                </c:pt>
                <c:pt idx="3">
                  <c:v>Доп.образование</c:v>
                </c:pt>
                <c:pt idx="4">
                  <c:v>Школы</c:v>
                </c:pt>
                <c:pt idx="5">
                  <c:v>Рес.центры</c:v>
                </c:pt>
                <c:pt idx="6">
                  <c:v>СПО</c:v>
                </c:pt>
              </c:strCache>
            </c:strRef>
          </c:cat>
          <c:val>
            <c:numRef>
              <c:f>Лист5!$B$2:$B$8</c:f>
              <c:numCache>
                <c:formatCode>General</c:formatCode>
                <c:ptCount val="7"/>
                <c:pt idx="0">
                  <c:v>96</c:v>
                </c:pt>
                <c:pt idx="1">
                  <c:v>96</c:v>
                </c:pt>
                <c:pt idx="2">
                  <c:v>96</c:v>
                </c:pt>
                <c:pt idx="3">
                  <c:v>93</c:v>
                </c:pt>
                <c:pt idx="4">
                  <c:v>91</c:v>
                </c:pt>
                <c:pt idx="5">
                  <c:v>91</c:v>
                </c:pt>
                <c:pt idx="6">
                  <c:v>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E84-4407-BD1C-63CA435A38D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92322048"/>
        <c:axId val="92329088"/>
        <c:axId val="0"/>
      </c:bar3DChart>
      <c:catAx>
        <c:axId val="923220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92329088"/>
        <c:crosses val="autoZero"/>
        <c:auto val="1"/>
        <c:lblAlgn val="ctr"/>
        <c:lblOffset val="100"/>
        <c:noMultiLvlLbl val="0"/>
      </c:catAx>
      <c:valAx>
        <c:axId val="923290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923220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ysClr val="windowText" lastClr="000000"/>
          </a:solidFill>
        </a:defRPr>
      </a:pPr>
      <a:endParaRPr lang="ru-R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лучших!$D$7:$D$26</c:f>
              <c:strCache>
                <c:ptCount val="20"/>
                <c:pt idx="0">
                  <c:v>36. МБОУ СОШ № 1 г. Ак-Довурак</c:v>
                </c:pt>
                <c:pt idx="1">
                  <c:v>34. МБОУ Лицей № 16 г. Кызыла</c:v>
                </c:pt>
                <c:pt idx="2">
                  <c:v>38. МБОУ СОШ №3 г. Ак-Довурака</c:v>
                </c:pt>
                <c:pt idx="3">
                  <c:v>114. МБОУ СОШ № 2 города Турана</c:v>
                </c:pt>
                <c:pt idx="4">
                  <c:v>96. МБОУ СОШ с. Усть-Элегест Кызылского кожууна</c:v>
                </c:pt>
                <c:pt idx="5">
                  <c:v>252. МБДОУ Детский сад «Чечек» с. Шеми Дзун-Хемчикского кожууна</c:v>
                </c:pt>
                <c:pt idx="6">
                  <c:v>81. МБОУ СОШ с. Дерзиг-Аксы Каа-Хемского кожууна</c:v>
                </c:pt>
                <c:pt idx="7">
                  <c:v>374. МБОУ ДО «ЦДО" города Кызыла </c:v>
                </c:pt>
                <c:pt idx="8">
                  <c:v>215. МАДОУ Детский сад № 15 «Страна детства» г. Кызыла </c:v>
                </c:pt>
                <c:pt idx="9">
                  <c:v>222. МБДОУ детский сад «Мишутка» г. Ак-Довурака</c:v>
                </c:pt>
                <c:pt idx="10">
                  <c:v>207. МАДОУ «Детский сад № 11» г. Кызыла </c:v>
                </c:pt>
                <c:pt idx="11">
                  <c:v>39. МБОУ СОШ № 4 г. Ак-Довурака</c:v>
                </c:pt>
                <c:pt idx="12">
                  <c:v>192. МАДОУ Детский сад №35 г.Кызыла</c:v>
                </c:pt>
                <c:pt idx="13">
                  <c:v>16. ГБОУ РТ «Школа-интернат для детей с НОДА"</c:v>
                </c:pt>
                <c:pt idx="14">
                  <c:v>41. МБОУ СОШ с. ШуйБай-Тайгинского кожууна</c:v>
                </c:pt>
                <c:pt idx="15">
                  <c:v>255. МАДОУ Детский сад «Хээлер» г. Чадаана</c:v>
                </c:pt>
                <c:pt idx="16">
                  <c:v>186. МБДОУ «ЦРР – детский сад №3 г.Кызыла"</c:v>
                </c:pt>
                <c:pt idx="17">
                  <c:v>402. МБУ ДО "ДЮСШ" с.Эрзин </c:v>
                </c:pt>
                <c:pt idx="18">
                  <c:v>26. МБОУ «Гимназия № 5 города Кызыла"</c:v>
                </c:pt>
                <c:pt idx="19">
                  <c:v>200. МБДОУ «Детский сад №37» г. Кызыла</c:v>
                </c:pt>
              </c:strCache>
            </c:strRef>
          </c:cat>
          <c:val>
            <c:numRef>
              <c:f>лучших!$E$7:$E$26</c:f>
              <c:numCache>
                <c:formatCode>General</c:formatCode>
                <c:ptCount val="20"/>
                <c:pt idx="0">
                  <c:v>88.61</c:v>
                </c:pt>
                <c:pt idx="1">
                  <c:v>88.65</c:v>
                </c:pt>
                <c:pt idx="2">
                  <c:v>88.73</c:v>
                </c:pt>
                <c:pt idx="3">
                  <c:v>88.78</c:v>
                </c:pt>
                <c:pt idx="4">
                  <c:v>88.8</c:v>
                </c:pt>
                <c:pt idx="5">
                  <c:v>88.94</c:v>
                </c:pt>
                <c:pt idx="6">
                  <c:v>89.03</c:v>
                </c:pt>
                <c:pt idx="7">
                  <c:v>89.18</c:v>
                </c:pt>
                <c:pt idx="8">
                  <c:v>89.2</c:v>
                </c:pt>
                <c:pt idx="9">
                  <c:v>89.31</c:v>
                </c:pt>
                <c:pt idx="10">
                  <c:v>89.52</c:v>
                </c:pt>
                <c:pt idx="11">
                  <c:v>89.67</c:v>
                </c:pt>
                <c:pt idx="12">
                  <c:v>89.8</c:v>
                </c:pt>
                <c:pt idx="13">
                  <c:v>90.11</c:v>
                </c:pt>
                <c:pt idx="14">
                  <c:v>90.63</c:v>
                </c:pt>
                <c:pt idx="15">
                  <c:v>90.8</c:v>
                </c:pt>
                <c:pt idx="16">
                  <c:v>91.21</c:v>
                </c:pt>
                <c:pt idx="17">
                  <c:v>91.47</c:v>
                </c:pt>
                <c:pt idx="18">
                  <c:v>92.57</c:v>
                </c:pt>
                <c:pt idx="19">
                  <c:v>93.48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EAB-4B83-8DEE-E692F697F3F1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15"/>
        <c:overlap val="-20"/>
        <c:axId val="92356992"/>
        <c:axId val="92359680"/>
      </c:barChart>
      <c:catAx>
        <c:axId val="9235699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92359680"/>
        <c:crosses val="autoZero"/>
        <c:auto val="1"/>
        <c:lblAlgn val="ctr"/>
        <c:lblOffset val="100"/>
        <c:noMultiLvlLbl val="0"/>
      </c:catAx>
      <c:valAx>
        <c:axId val="9235968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923569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ysClr val="windowText" lastClr="000000"/>
          </a:solidFill>
        </a:defRPr>
      </a:pPr>
      <a:endParaRPr lang="ru-RU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худш!$D$7:$D$26</c:f>
              <c:strCache>
                <c:ptCount val="20"/>
                <c:pt idx="0">
                  <c:v>144. МБОУ Хамсыринская НОШ Тоджинского кожууна</c:v>
                </c:pt>
                <c:pt idx="1">
                  <c:v>240. МБДОУ детский сад «Сайзанак» с. Шекпээр Барун-Хемчикского кожууна </c:v>
                </c:pt>
                <c:pt idx="2">
                  <c:v>239. МБДОУ  детский сад «Дамырак» Барун-Хемчикского кожууна</c:v>
                </c:pt>
                <c:pt idx="3">
                  <c:v>6. ГБПОУРТ «Тувинский агропромышленный техникум»</c:v>
                </c:pt>
                <c:pt idx="4">
                  <c:v>126. МБОУ СОШ с. Кара-Чыраа Сут-Хольского кожууна</c:v>
                </c:pt>
                <c:pt idx="5">
                  <c:v>241. МБДОУ детский сад «Хунчугеш» с. Эрги-Барлык Барун-Хемчикского кожууна </c:v>
                </c:pt>
                <c:pt idx="6">
                  <c:v>397. МБОУ ДО  Тес-Хемского кожууна</c:v>
                </c:pt>
                <c:pt idx="7">
                  <c:v>330. МБДОУ детский сад «Ромашка» с. Сыстыг-Хем Тоджинского кожууна</c:v>
                </c:pt>
                <c:pt idx="8">
                  <c:v>145. МОУ Сыстыг-Хемская ООШ Тоджинского кожууна</c:v>
                </c:pt>
                <c:pt idx="9">
                  <c:v>362. МБДОУ  детский сад «Артыш» с. Ак-Тал Чеди-Хольского кожууна</c:v>
                </c:pt>
                <c:pt idx="10">
                  <c:v>87. МБОУ НОШ  м. Катазы Каа-Хемского кожууна</c:v>
                </c:pt>
                <c:pt idx="11">
                  <c:v>46. МАОУ СОШ с.Кара-Хол Бай-Тайгинский кожуун</c:v>
                </c:pt>
                <c:pt idx="12">
                  <c:v>399. МБОУ ДО  "ДЮСШ" с. Чаа-Холь </c:v>
                </c:pt>
                <c:pt idx="13">
                  <c:v>45. МБОУ НОШ с. Найырал Бай-Тайгинский кожуун</c:v>
                </c:pt>
                <c:pt idx="14">
                  <c:v>58. МБОУ СОШ с. Хонделен Барун-Хемчикского кожууна</c:v>
                </c:pt>
                <c:pt idx="15">
                  <c:v>373. ГБУ ДО  «РЦРПО»</c:v>
                </c:pt>
                <c:pt idx="16">
                  <c:v>79. МБДОУ СОШ с. Бояровка Каа-Хемского района</c:v>
                </c:pt>
                <c:pt idx="17">
                  <c:v>151. МБОУ СОШ с. Чыргаланды Тес-Хемский кожуун</c:v>
                </c:pt>
                <c:pt idx="18">
                  <c:v>354. МБДОУ детский сад «Сайзанак» с. Булун-Терек Чаа-Хольского кожууна</c:v>
                </c:pt>
                <c:pt idx="19">
                  <c:v>396. МБОУ ДО детей «Тоора-Хемская ДЮСШ Тоджинского кожууна»</c:v>
                </c:pt>
              </c:strCache>
            </c:strRef>
          </c:cat>
          <c:val>
            <c:numRef>
              <c:f>худш!$E$7:$E$26</c:f>
              <c:numCache>
                <c:formatCode>General</c:formatCode>
                <c:ptCount val="20"/>
                <c:pt idx="0">
                  <c:v>40.28</c:v>
                </c:pt>
                <c:pt idx="1">
                  <c:v>44.73</c:v>
                </c:pt>
                <c:pt idx="2">
                  <c:v>48.74</c:v>
                </c:pt>
                <c:pt idx="3">
                  <c:v>50.8</c:v>
                </c:pt>
                <c:pt idx="4">
                  <c:v>52.76</c:v>
                </c:pt>
                <c:pt idx="5">
                  <c:v>56.8</c:v>
                </c:pt>
                <c:pt idx="6">
                  <c:v>57.18</c:v>
                </c:pt>
                <c:pt idx="7">
                  <c:v>58.94</c:v>
                </c:pt>
                <c:pt idx="8">
                  <c:v>59.25</c:v>
                </c:pt>
                <c:pt idx="9">
                  <c:v>60.42</c:v>
                </c:pt>
                <c:pt idx="10">
                  <c:v>60.7</c:v>
                </c:pt>
                <c:pt idx="11">
                  <c:v>60.8</c:v>
                </c:pt>
                <c:pt idx="12">
                  <c:v>62.73</c:v>
                </c:pt>
                <c:pt idx="13">
                  <c:v>63.4</c:v>
                </c:pt>
                <c:pt idx="14">
                  <c:v>64</c:v>
                </c:pt>
                <c:pt idx="15">
                  <c:v>64.09</c:v>
                </c:pt>
                <c:pt idx="16">
                  <c:v>64.349999999999994</c:v>
                </c:pt>
                <c:pt idx="17">
                  <c:v>64.53</c:v>
                </c:pt>
                <c:pt idx="18">
                  <c:v>64.88</c:v>
                </c:pt>
                <c:pt idx="19">
                  <c:v>64.900000000000006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489-45D3-AD7C-3CB0EE565E62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15"/>
        <c:overlap val="-20"/>
        <c:axId val="92400256"/>
        <c:axId val="92407296"/>
      </c:barChart>
      <c:catAx>
        <c:axId val="9240025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92407296"/>
        <c:crosses val="autoZero"/>
        <c:auto val="1"/>
        <c:lblAlgn val="ctr"/>
        <c:lblOffset val="100"/>
        <c:noMultiLvlLbl val="0"/>
      </c:catAx>
      <c:valAx>
        <c:axId val="9240729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924002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ysClr val="windowText" lastClr="000000"/>
          </a:solidFill>
        </a:defRPr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34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ize="5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34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ize="5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0FB03B-7189-45C2-9466-E398E5546E23}" type="datetimeFigureOut">
              <a:rPr lang="ru-RU" smtClean="0"/>
              <a:t>ср 27.02.19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8D55AC-4727-4A21-8266-A0DF1A3EC2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16254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ср 27.02.19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ср 27.02.19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ср 27.02.19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ср 27.02.19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ср 27.02.19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ср 27.02.19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ср 27.02.19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ср 27.02.19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ср 27.02.19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ср 27.02.19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ср 27.02.19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4C71EC6-210F-42DE-9C53-41977AD35B3D}" type="datetimeFigureOut">
              <a:rPr lang="ru-RU" smtClean="0"/>
              <a:t>ср 27.02.19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404664"/>
            <a:ext cx="7772400" cy="3384376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 результатах 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независимой оценки качества 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оказания услуг в сфере образования в 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2018 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году </a:t>
            </a:r>
            <a:b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483768" y="4725144"/>
            <a:ext cx="6400800" cy="1752600"/>
          </a:xfrm>
        </p:spPr>
        <p:txBody>
          <a:bodyPr/>
          <a:lstStyle/>
          <a:p>
            <a:pPr algn="r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Докладчик: Ощепкова С.М.,</a:t>
            </a:r>
          </a:p>
          <a:p>
            <a:pPr algn="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ервый заместитель министра образования и науки Республики Тыва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9261916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99392"/>
            <a:ext cx="8229600" cy="1296144"/>
          </a:xfrm>
        </p:spPr>
        <p:txBody>
          <a:bodyPr/>
          <a:lstStyle/>
          <a:p>
            <a:r>
              <a:rPr lang="ru-RU" sz="4000" dirty="0" smtClean="0"/>
              <a:t>Результаты НОК по кластерам. Критерий №3 </a:t>
            </a:r>
            <a:endParaRPr lang="ru-RU" sz="40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10374804"/>
              </p:ext>
            </p:extLst>
          </p:nvPr>
        </p:nvGraphicFramePr>
        <p:xfrm>
          <a:off x="0" y="1207767"/>
          <a:ext cx="9144000" cy="5679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5736">
                  <a:extLst>
                    <a:ext uri="{9D8B030D-6E8A-4147-A177-3AD203B41FA5}">
                      <a16:colId xmlns:a16="http://schemas.microsoft.com/office/drawing/2014/main" val="973804246"/>
                    </a:ext>
                  </a:extLst>
                </a:gridCol>
                <a:gridCol w="3312368">
                  <a:extLst>
                    <a:ext uri="{9D8B030D-6E8A-4147-A177-3AD203B41FA5}">
                      <a16:colId xmlns:a16="http://schemas.microsoft.com/office/drawing/2014/main" val="892433643"/>
                    </a:ext>
                  </a:extLst>
                </a:gridCol>
                <a:gridCol w="3635896">
                  <a:extLst>
                    <a:ext uri="{9D8B030D-6E8A-4147-A177-3AD203B41FA5}">
                      <a16:colId xmlns:a16="http://schemas.microsoft.com/office/drawing/2014/main" val="415969886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Лучшие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Худшие 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2598286"/>
                  </a:ext>
                </a:extLst>
              </a:tr>
              <a:tr h="1130313">
                <a:tc>
                  <a:txBody>
                    <a:bodyPr/>
                    <a:lstStyle/>
                    <a:p>
                      <a:r>
                        <a:rPr lang="ru-RU" dirty="0" smtClean="0"/>
                        <a:t>Школы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ru-RU" dirty="0" smtClean="0"/>
                        <a:t>Гимназия №5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ru-RU" dirty="0" err="1" smtClean="0"/>
                        <a:t>Дерзиг-Аксынская</a:t>
                      </a:r>
                      <a:r>
                        <a:rPr lang="ru-RU" baseline="0" dirty="0" smtClean="0"/>
                        <a:t> СОШ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ru-RU" baseline="0" dirty="0" smtClean="0"/>
                        <a:t>СОШ №2 </a:t>
                      </a:r>
                      <a:r>
                        <a:rPr lang="ru-RU" baseline="0" dirty="0" err="1" smtClean="0"/>
                        <a:t>пгт.Каа-Хем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Courier New" panose="02070309020205020404" pitchFamily="49" charset="0"/>
                        <a:buChar char="o"/>
                      </a:pPr>
                      <a:r>
                        <a:rPr lang="ru-RU" dirty="0" err="1" smtClean="0"/>
                        <a:t>Хамсыринская</a:t>
                      </a:r>
                      <a:r>
                        <a:rPr lang="ru-RU" dirty="0" smtClean="0"/>
                        <a:t> НОШ</a:t>
                      </a:r>
                    </a:p>
                    <a:p>
                      <a:pPr marL="285750" indent="-285750">
                        <a:buFont typeface="Courier New" panose="02070309020205020404" pitchFamily="49" charset="0"/>
                        <a:buChar char="o"/>
                      </a:pPr>
                      <a:r>
                        <a:rPr lang="ru-RU" dirty="0" err="1" smtClean="0"/>
                        <a:t>Сыстыг-Хемская</a:t>
                      </a:r>
                      <a:r>
                        <a:rPr lang="ru-RU" baseline="0" dirty="0" smtClean="0"/>
                        <a:t> ООШ</a:t>
                      </a:r>
                    </a:p>
                    <a:p>
                      <a:pPr marL="285750" indent="-285750">
                        <a:buFont typeface="Courier New" panose="02070309020205020404" pitchFamily="49" charset="0"/>
                        <a:buChar char="o"/>
                      </a:pPr>
                      <a:r>
                        <a:rPr lang="ru-RU" baseline="0" dirty="0" smtClean="0"/>
                        <a:t>НОШ </a:t>
                      </a:r>
                      <a:r>
                        <a:rPr lang="ru-RU" baseline="0" dirty="0" err="1" smtClean="0"/>
                        <a:t>м.Катазы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baseline="0" dirty="0" err="1" smtClean="0"/>
                        <a:t>Каа-Хемского</a:t>
                      </a:r>
                      <a:r>
                        <a:rPr lang="ru-RU" baseline="0" dirty="0" smtClean="0"/>
                        <a:t> к-на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68607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Садики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ru-RU" dirty="0" smtClean="0"/>
                        <a:t>ДОУ №37 </a:t>
                      </a:r>
                      <a:r>
                        <a:rPr lang="ru-RU" dirty="0" err="1" smtClean="0"/>
                        <a:t>г.Кызыла</a:t>
                      </a:r>
                      <a:endParaRPr lang="ru-RU" dirty="0" smtClean="0"/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ru-RU" dirty="0" smtClean="0"/>
                        <a:t>«Солнышко</a:t>
                      </a:r>
                      <a:r>
                        <a:rPr lang="ru-RU" baseline="0" dirty="0" smtClean="0"/>
                        <a:t>» </a:t>
                      </a:r>
                      <a:r>
                        <a:rPr lang="ru-RU" baseline="0" dirty="0" err="1" smtClean="0"/>
                        <a:t>с.Морен</a:t>
                      </a:r>
                      <a:endParaRPr lang="ru-RU" baseline="0" dirty="0" smtClean="0"/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ru-RU" baseline="0" dirty="0" smtClean="0"/>
                        <a:t>ДОУ №3 </a:t>
                      </a:r>
                      <a:r>
                        <a:rPr lang="ru-RU" baseline="0" dirty="0" err="1" smtClean="0"/>
                        <a:t>г.Кызыла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Courier New" panose="02070309020205020404" pitchFamily="49" charset="0"/>
                        <a:buChar char="o"/>
                      </a:pPr>
                      <a:r>
                        <a:rPr lang="ru-RU" dirty="0" smtClean="0"/>
                        <a:t>«</a:t>
                      </a:r>
                      <a:r>
                        <a:rPr lang="ru-RU" dirty="0" err="1" smtClean="0"/>
                        <a:t>Дамырак</a:t>
                      </a:r>
                      <a:r>
                        <a:rPr lang="ru-RU" dirty="0" smtClean="0"/>
                        <a:t>» </a:t>
                      </a:r>
                      <a:r>
                        <a:rPr lang="ru-RU" dirty="0" err="1" smtClean="0"/>
                        <a:t>Барун-Хемчикского</a:t>
                      </a:r>
                      <a:r>
                        <a:rPr lang="ru-RU" dirty="0" smtClean="0"/>
                        <a:t> к-на</a:t>
                      </a:r>
                    </a:p>
                    <a:p>
                      <a:pPr marL="285750" indent="-285750">
                        <a:buFont typeface="Courier New" panose="02070309020205020404" pitchFamily="49" charset="0"/>
                        <a:buChar char="o"/>
                      </a:pPr>
                      <a:r>
                        <a:rPr lang="ru-RU" dirty="0" smtClean="0"/>
                        <a:t>«</a:t>
                      </a:r>
                      <a:r>
                        <a:rPr lang="ru-RU" dirty="0" err="1" smtClean="0"/>
                        <a:t>Сайзанак</a:t>
                      </a:r>
                      <a:r>
                        <a:rPr lang="ru-RU" dirty="0" smtClean="0"/>
                        <a:t>» </a:t>
                      </a:r>
                      <a:r>
                        <a:rPr lang="ru-RU" dirty="0" err="1" smtClean="0"/>
                        <a:t>с.Шекпээр</a:t>
                      </a:r>
                      <a:endParaRPr lang="ru-RU" dirty="0" smtClean="0"/>
                    </a:p>
                    <a:p>
                      <a:pPr marL="285750" indent="-285750">
                        <a:buFont typeface="Courier New" panose="02070309020205020404" pitchFamily="49" charset="0"/>
                        <a:buChar char="o"/>
                      </a:pPr>
                      <a:r>
                        <a:rPr lang="ru-RU" dirty="0" smtClean="0"/>
                        <a:t>«</a:t>
                      </a:r>
                      <a:r>
                        <a:rPr lang="ru-RU" dirty="0" err="1" smtClean="0"/>
                        <a:t>Хунчугеш</a:t>
                      </a:r>
                      <a:r>
                        <a:rPr lang="ru-RU" dirty="0" smtClean="0"/>
                        <a:t>» </a:t>
                      </a:r>
                      <a:r>
                        <a:rPr lang="ru-RU" dirty="0" err="1" smtClean="0"/>
                        <a:t>с.Эрги-Барлык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28150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Ресучреждения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ru-RU" dirty="0" smtClean="0"/>
                        <a:t>РШИ ТКК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ru-RU" dirty="0" smtClean="0"/>
                        <a:t>ШИ с НОДА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Courier New" panose="02070309020205020404" pitchFamily="49" charset="0"/>
                        <a:buChar char="o"/>
                      </a:pPr>
                      <a:r>
                        <a:rPr lang="ru-RU" dirty="0" err="1" smtClean="0"/>
                        <a:t>Агролицей</a:t>
                      </a:r>
                      <a:r>
                        <a:rPr lang="ru-RU" dirty="0" smtClean="0"/>
                        <a:t> РТ</a:t>
                      </a:r>
                    </a:p>
                    <a:p>
                      <a:pPr marL="285750" indent="-285750">
                        <a:buFont typeface="Courier New" panose="02070309020205020404" pitchFamily="49" charset="0"/>
                        <a:buChar char="o"/>
                      </a:pPr>
                      <a:r>
                        <a:rPr lang="ru-RU" dirty="0" err="1" smtClean="0"/>
                        <a:t>Чербинская</a:t>
                      </a:r>
                      <a:r>
                        <a:rPr lang="ru-RU" baseline="0" dirty="0" smtClean="0"/>
                        <a:t> ШИ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9098465"/>
                  </a:ext>
                </a:extLst>
              </a:tr>
              <a:tr h="633073">
                <a:tc>
                  <a:txBody>
                    <a:bodyPr/>
                    <a:lstStyle/>
                    <a:p>
                      <a:r>
                        <a:rPr lang="ru-RU" dirty="0" smtClean="0"/>
                        <a:t>СПО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ru-RU" dirty="0" smtClean="0"/>
                        <a:t>Политехнический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ru-RU" dirty="0" smtClean="0"/>
                        <a:t>сельскохозяйственный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Courier New" panose="02070309020205020404" pitchFamily="49" charset="0"/>
                        <a:buChar char="o"/>
                      </a:pPr>
                      <a:r>
                        <a:rPr lang="ru-RU" dirty="0" smtClean="0"/>
                        <a:t>Агропромышленный </a:t>
                      </a:r>
                    </a:p>
                    <a:p>
                      <a:pPr marL="285750" indent="-285750">
                        <a:buFont typeface="Courier New" panose="02070309020205020404" pitchFamily="49" charset="0"/>
                        <a:buChar char="o"/>
                      </a:pPr>
                      <a:r>
                        <a:rPr lang="ru-RU" dirty="0" smtClean="0"/>
                        <a:t>Техникум </a:t>
                      </a:r>
                      <a:r>
                        <a:rPr lang="ru-RU" dirty="0" err="1" smtClean="0"/>
                        <a:t>агротехнологий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4918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Доп. образование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ru-RU" dirty="0" smtClean="0"/>
                        <a:t>ЦДО </a:t>
                      </a:r>
                      <a:r>
                        <a:rPr lang="ru-RU" dirty="0" err="1" smtClean="0"/>
                        <a:t>г.Кызыда</a:t>
                      </a:r>
                      <a:endParaRPr lang="ru-RU" dirty="0" smtClean="0"/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ru-RU" dirty="0" smtClean="0"/>
                        <a:t>ЦРТДЮ </a:t>
                      </a:r>
                      <a:r>
                        <a:rPr lang="ru-RU" dirty="0" err="1" smtClean="0"/>
                        <a:t>г.Ак-Довурак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Courier New" panose="02070309020205020404" pitchFamily="49" charset="0"/>
                        <a:buChar char="o"/>
                      </a:pPr>
                      <a:r>
                        <a:rPr lang="ru-RU" dirty="0" smtClean="0"/>
                        <a:t>«</a:t>
                      </a:r>
                      <a:r>
                        <a:rPr lang="ru-RU" dirty="0" err="1" smtClean="0"/>
                        <a:t>Авырал</a:t>
                      </a:r>
                      <a:r>
                        <a:rPr lang="ru-RU" dirty="0" smtClean="0"/>
                        <a:t>» </a:t>
                      </a:r>
                      <a:r>
                        <a:rPr lang="ru-RU" dirty="0" err="1" smtClean="0"/>
                        <a:t>с.Тээли</a:t>
                      </a:r>
                      <a:endParaRPr lang="ru-RU" dirty="0" smtClean="0"/>
                    </a:p>
                    <a:p>
                      <a:pPr marL="285750" indent="-285750">
                        <a:buFont typeface="Courier New" panose="02070309020205020404" pitchFamily="49" charset="0"/>
                        <a:buChar char="o"/>
                      </a:pPr>
                      <a:r>
                        <a:rPr lang="ru-RU" dirty="0" smtClean="0"/>
                        <a:t>ДЮЦ </a:t>
                      </a:r>
                      <a:r>
                        <a:rPr lang="ru-RU" dirty="0" err="1" smtClean="0"/>
                        <a:t>г.Туран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69668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ДЮСШ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ru-RU" dirty="0" smtClean="0"/>
                        <a:t>ДЮСШ </a:t>
                      </a:r>
                      <a:r>
                        <a:rPr lang="ru-RU" dirty="0" err="1" smtClean="0"/>
                        <a:t>с.Эрзин</a:t>
                      </a:r>
                      <a:endParaRPr lang="ru-RU" dirty="0" smtClean="0"/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ru-RU" dirty="0" smtClean="0"/>
                        <a:t>ДЮСШ </a:t>
                      </a:r>
                      <a:r>
                        <a:rPr lang="ru-RU" dirty="0" err="1" smtClean="0"/>
                        <a:t>с.Бай-Хаак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Courier New" panose="02070309020205020404" pitchFamily="49" charset="0"/>
                        <a:buChar char="o"/>
                      </a:pPr>
                      <a:r>
                        <a:rPr lang="ru-RU" dirty="0" smtClean="0"/>
                        <a:t>ДЮСШ </a:t>
                      </a:r>
                      <a:r>
                        <a:rPr lang="ru-RU" dirty="0" err="1" smtClean="0"/>
                        <a:t>с.Чаа</a:t>
                      </a:r>
                      <a:r>
                        <a:rPr lang="ru-RU" dirty="0" smtClean="0"/>
                        <a:t>-Холь</a:t>
                      </a:r>
                    </a:p>
                    <a:p>
                      <a:pPr marL="285750" indent="-285750">
                        <a:buFont typeface="Courier New" panose="02070309020205020404" pitchFamily="49" charset="0"/>
                        <a:buChar char="o"/>
                      </a:pPr>
                      <a:r>
                        <a:rPr lang="ru-RU" dirty="0" smtClean="0"/>
                        <a:t>ДЮСШ </a:t>
                      </a:r>
                      <a:r>
                        <a:rPr lang="ru-RU" dirty="0" err="1" smtClean="0"/>
                        <a:t>Чеди-Хольского</a:t>
                      </a:r>
                      <a:r>
                        <a:rPr lang="ru-RU" baseline="0" dirty="0" smtClean="0"/>
                        <a:t> к-на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53002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Рес.центры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ru-RU" dirty="0" smtClean="0"/>
                        <a:t>РЦРДО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Courier New" panose="02070309020205020404" pitchFamily="49" charset="0"/>
                        <a:buChar char="o"/>
                      </a:pPr>
                      <a:r>
                        <a:rPr lang="ru-RU" dirty="0" smtClean="0"/>
                        <a:t>«</a:t>
                      </a:r>
                      <a:r>
                        <a:rPr lang="ru-RU" dirty="0" err="1" smtClean="0"/>
                        <a:t>Сайзырал</a:t>
                      </a:r>
                      <a:r>
                        <a:rPr lang="ru-RU" dirty="0" smtClean="0"/>
                        <a:t>»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85228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8823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411560"/>
          </a:xfrm>
        </p:spPr>
        <p:txBody>
          <a:bodyPr/>
          <a:lstStyle/>
          <a:p>
            <a:r>
              <a:rPr lang="ru-RU" sz="4000" dirty="0" smtClean="0"/>
              <a:t>Результаты НОК по кластерам. Критерий №4 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fontAlgn="t">
              <a:buNone/>
            </a:pPr>
            <a:r>
              <a:rPr lang="ru-RU" b="1" dirty="0" smtClean="0"/>
              <a:t> 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5" name="Диаграмма 4"/>
          <p:cNvGraphicFramePr>
            <a:graphicFrameLocks/>
          </p:cNvGraphicFramePr>
          <p:nvPr>
            <p:extLst/>
          </p:nvPr>
        </p:nvGraphicFramePr>
        <p:xfrm>
          <a:off x="755576" y="1340768"/>
          <a:ext cx="7128792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46802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32837"/>
            <a:ext cx="8229600" cy="1157581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4000" dirty="0" smtClean="0"/>
              <a:t>Результаты НОК по кластерам. Критерий №4 </a:t>
            </a:r>
            <a:endParaRPr lang="ru-RU" sz="40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93375276"/>
              </p:ext>
            </p:extLst>
          </p:nvPr>
        </p:nvGraphicFramePr>
        <p:xfrm>
          <a:off x="0" y="1052734"/>
          <a:ext cx="9144000" cy="60179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19672">
                  <a:extLst>
                    <a:ext uri="{9D8B030D-6E8A-4147-A177-3AD203B41FA5}">
                      <a16:colId xmlns:a16="http://schemas.microsoft.com/office/drawing/2014/main" val="2758967851"/>
                    </a:ext>
                  </a:extLst>
                </a:gridCol>
                <a:gridCol w="3600400">
                  <a:extLst>
                    <a:ext uri="{9D8B030D-6E8A-4147-A177-3AD203B41FA5}">
                      <a16:colId xmlns:a16="http://schemas.microsoft.com/office/drawing/2014/main" val="2752698843"/>
                    </a:ext>
                  </a:extLst>
                </a:gridCol>
                <a:gridCol w="3923928">
                  <a:extLst>
                    <a:ext uri="{9D8B030D-6E8A-4147-A177-3AD203B41FA5}">
                      <a16:colId xmlns:a16="http://schemas.microsoft.com/office/drawing/2014/main" val="2328056566"/>
                    </a:ext>
                  </a:extLst>
                </a:gridCol>
              </a:tblGrid>
              <a:tr h="37255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Лучшие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Худшие 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3983034"/>
                  </a:ext>
                </a:extLst>
              </a:tr>
              <a:tr h="925474">
                <a:tc>
                  <a:txBody>
                    <a:bodyPr/>
                    <a:lstStyle/>
                    <a:p>
                      <a:r>
                        <a:rPr lang="ru-RU" dirty="0" smtClean="0"/>
                        <a:t>Школы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ru-RU" dirty="0" err="1" smtClean="0"/>
                        <a:t>Теве-Хаинская</a:t>
                      </a:r>
                      <a:r>
                        <a:rPr lang="ru-RU" baseline="0" dirty="0" smtClean="0"/>
                        <a:t> СОШ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ru-RU" baseline="0" dirty="0" smtClean="0"/>
                        <a:t>СОШ №1 </a:t>
                      </a:r>
                      <a:r>
                        <a:rPr lang="ru-RU" baseline="0" dirty="0" err="1" smtClean="0"/>
                        <a:t>г.Ак-Довурак</a:t>
                      </a:r>
                      <a:endParaRPr lang="ru-RU" baseline="0" dirty="0" smtClean="0"/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ru-RU" baseline="0" dirty="0" err="1" smtClean="0"/>
                        <a:t>Усть-Элегестинская</a:t>
                      </a:r>
                      <a:r>
                        <a:rPr lang="ru-RU" baseline="0" dirty="0" smtClean="0"/>
                        <a:t> СОШ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Courier New" panose="02070309020205020404" pitchFamily="49" charset="0"/>
                        <a:buChar char="o"/>
                      </a:pPr>
                      <a:r>
                        <a:rPr lang="ru-RU" dirty="0" smtClean="0"/>
                        <a:t>Кара-</a:t>
                      </a:r>
                      <a:r>
                        <a:rPr lang="ru-RU" dirty="0" err="1" smtClean="0"/>
                        <a:t>Чыраанская</a:t>
                      </a:r>
                      <a:r>
                        <a:rPr lang="ru-RU" dirty="0" smtClean="0"/>
                        <a:t> СОШ</a:t>
                      </a:r>
                    </a:p>
                    <a:p>
                      <a:pPr marL="285750" indent="-285750">
                        <a:buFont typeface="Courier New" panose="02070309020205020404" pitchFamily="49" charset="0"/>
                        <a:buChar char="o"/>
                      </a:pPr>
                      <a:r>
                        <a:rPr lang="ru-RU" dirty="0" err="1" smtClean="0"/>
                        <a:t>Чыргаландинская</a:t>
                      </a:r>
                      <a:r>
                        <a:rPr lang="ru-RU" dirty="0" smtClean="0"/>
                        <a:t> СОШ</a:t>
                      </a:r>
                    </a:p>
                    <a:p>
                      <a:pPr marL="285750" indent="-285750">
                        <a:buFont typeface="Courier New" panose="02070309020205020404" pitchFamily="49" charset="0"/>
                        <a:buChar char="o"/>
                      </a:pPr>
                      <a:r>
                        <a:rPr lang="ru-RU" dirty="0" err="1" smtClean="0"/>
                        <a:t>Ээрбекская</a:t>
                      </a:r>
                      <a:r>
                        <a:rPr lang="ru-RU" dirty="0" smtClean="0"/>
                        <a:t> СОШ</a:t>
                      </a:r>
                      <a:endParaRPr lang="ru-RU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70475254"/>
                  </a:ext>
                </a:extLst>
              </a:tr>
              <a:tr h="1203116">
                <a:tc>
                  <a:txBody>
                    <a:bodyPr/>
                    <a:lstStyle/>
                    <a:p>
                      <a:r>
                        <a:rPr lang="ru-RU" dirty="0" smtClean="0"/>
                        <a:t>Садики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ru-RU" dirty="0" smtClean="0"/>
                        <a:t>На первом месте 97 ДОУ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Courier New" panose="02070309020205020404" pitchFamily="49" charset="0"/>
                        <a:buChar char="o"/>
                      </a:pPr>
                      <a:r>
                        <a:rPr lang="ru-RU" dirty="0" smtClean="0"/>
                        <a:t>«</a:t>
                      </a:r>
                      <a:r>
                        <a:rPr lang="ru-RU" dirty="0" err="1" smtClean="0"/>
                        <a:t>Сайзанак</a:t>
                      </a:r>
                      <a:r>
                        <a:rPr lang="ru-RU" dirty="0" smtClean="0"/>
                        <a:t>» </a:t>
                      </a:r>
                      <a:r>
                        <a:rPr lang="ru-RU" dirty="0" err="1" smtClean="0"/>
                        <a:t>с.Шекпээр</a:t>
                      </a:r>
                      <a:endParaRPr lang="ru-RU" dirty="0" smtClean="0"/>
                    </a:p>
                    <a:p>
                      <a:pPr marL="285750" indent="-285750">
                        <a:buFont typeface="Courier New" panose="02070309020205020404" pitchFamily="49" charset="0"/>
                        <a:buChar char="o"/>
                      </a:pPr>
                      <a:r>
                        <a:rPr lang="ru-RU" dirty="0" smtClean="0"/>
                        <a:t>«</a:t>
                      </a:r>
                      <a:r>
                        <a:rPr lang="ru-RU" dirty="0" err="1" smtClean="0"/>
                        <a:t>Дюймовочка</a:t>
                      </a:r>
                      <a:r>
                        <a:rPr lang="ru-RU" dirty="0" smtClean="0"/>
                        <a:t>» </a:t>
                      </a:r>
                      <a:r>
                        <a:rPr lang="ru-RU" dirty="0" err="1" smtClean="0"/>
                        <a:t>с.Хову-Аксы</a:t>
                      </a:r>
                      <a:endParaRPr lang="ru-RU" dirty="0" smtClean="0"/>
                    </a:p>
                    <a:p>
                      <a:pPr marL="285750" indent="-285750">
                        <a:buFont typeface="Courier New" panose="02070309020205020404" pitchFamily="49" charset="0"/>
                        <a:buChar char="o"/>
                      </a:pPr>
                      <a:r>
                        <a:rPr lang="ru-RU" dirty="0" smtClean="0"/>
                        <a:t>«</a:t>
                      </a:r>
                      <a:r>
                        <a:rPr lang="ru-RU" dirty="0" err="1" smtClean="0"/>
                        <a:t>Шончалай</a:t>
                      </a:r>
                      <a:r>
                        <a:rPr lang="ru-RU" dirty="0" smtClean="0"/>
                        <a:t>» </a:t>
                      </a:r>
                      <a:r>
                        <a:rPr lang="ru-RU" dirty="0" err="1" smtClean="0"/>
                        <a:t>с.Суг-Бажы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Каа-Хемского</a:t>
                      </a:r>
                      <a:r>
                        <a:rPr lang="ru-RU" dirty="0" smtClean="0"/>
                        <a:t> к-на</a:t>
                      </a:r>
                      <a:endParaRPr lang="ru-RU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08217999"/>
                  </a:ext>
                </a:extLst>
              </a:tr>
              <a:tr h="647832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Рес</a:t>
                      </a:r>
                      <a:r>
                        <a:rPr lang="ru-RU" dirty="0" smtClean="0"/>
                        <a:t>. учреждения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На первом месте 6 </a:t>
                      </a:r>
                      <a:r>
                        <a:rPr lang="ru-RU" dirty="0" err="1" smtClean="0"/>
                        <a:t>ресучреждений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Courier New" panose="02070309020205020404" pitchFamily="49" charset="0"/>
                        <a:buChar char="o"/>
                      </a:pPr>
                      <a:r>
                        <a:rPr lang="ru-RU" dirty="0" smtClean="0"/>
                        <a:t>ШИ для детей с нар. слуха</a:t>
                      </a:r>
                    </a:p>
                    <a:p>
                      <a:pPr marL="285750" indent="-285750">
                        <a:buFont typeface="Courier New" panose="02070309020205020404" pitchFamily="49" charset="0"/>
                        <a:buChar char="o"/>
                      </a:pPr>
                      <a:r>
                        <a:rPr lang="ru-RU" dirty="0" err="1" smtClean="0"/>
                        <a:t>Гослицей</a:t>
                      </a:r>
                      <a:r>
                        <a:rPr lang="ru-RU" dirty="0" smtClean="0"/>
                        <a:t> РТ</a:t>
                      </a:r>
                      <a:endParaRPr lang="ru-RU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32399344"/>
                  </a:ext>
                </a:extLst>
              </a:tr>
              <a:tr h="647832">
                <a:tc>
                  <a:txBody>
                    <a:bodyPr/>
                    <a:lstStyle/>
                    <a:p>
                      <a:r>
                        <a:rPr lang="ru-RU" dirty="0" smtClean="0"/>
                        <a:t>СПО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ru-RU" dirty="0" smtClean="0"/>
                        <a:t>Транспортный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ru-RU" dirty="0" smtClean="0"/>
                        <a:t>технологический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Courier New" panose="02070309020205020404" pitchFamily="49" charset="0"/>
                        <a:buChar char="o"/>
                      </a:pPr>
                      <a:r>
                        <a:rPr lang="ru-RU" dirty="0" smtClean="0"/>
                        <a:t>Агропромышленный</a:t>
                      </a:r>
                    </a:p>
                    <a:p>
                      <a:pPr marL="285750" indent="-285750">
                        <a:buFont typeface="Courier New" panose="02070309020205020404" pitchFamily="49" charset="0"/>
                        <a:buChar char="o"/>
                      </a:pPr>
                      <a:r>
                        <a:rPr lang="ru-RU" dirty="0" smtClean="0"/>
                        <a:t>Ак-</a:t>
                      </a:r>
                      <a:r>
                        <a:rPr lang="ru-RU" dirty="0" err="1" smtClean="0"/>
                        <a:t>Довуракский</a:t>
                      </a:r>
                      <a:r>
                        <a:rPr lang="ru-RU" dirty="0" smtClean="0"/>
                        <a:t> горный</a:t>
                      </a:r>
                      <a:endParaRPr lang="ru-RU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59984175"/>
                  </a:ext>
                </a:extLst>
              </a:tr>
              <a:tr h="647832">
                <a:tc>
                  <a:txBody>
                    <a:bodyPr/>
                    <a:lstStyle/>
                    <a:p>
                      <a:r>
                        <a:rPr lang="ru-RU" dirty="0" smtClean="0"/>
                        <a:t>Доп. образование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На первом месте 4 образования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Courier New" panose="02070309020205020404" pitchFamily="49" charset="0"/>
                        <a:buChar char="o"/>
                      </a:pPr>
                      <a:r>
                        <a:rPr lang="ru-RU" dirty="0" smtClean="0"/>
                        <a:t>ДО Тес-</a:t>
                      </a:r>
                      <a:r>
                        <a:rPr lang="ru-RU" dirty="0" err="1" smtClean="0"/>
                        <a:t>Хемского</a:t>
                      </a:r>
                      <a:r>
                        <a:rPr lang="ru-RU" dirty="0" smtClean="0"/>
                        <a:t> к-на</a:t>
                      </a:r>
                    </a:p>
                    <a:p>
                      <a:pPr marL="285750" indent="-285750">
                        <a:buFont typeface="Courier New" panose="02070309020205020404" pitchFamily="49" charset="0"/>
                        <a:buChar char="o"/>
                      </a:pPr>
                      <a:r>
                        <a:rPr lang="ru-RU" dirty="0" err="1" smtClean="0"/>
                        <a:t>Мугур-Аксынская</a:t>
                      </a:r>
                      <a:r>
                        <a:rPr lang="ru-RU" dirty="0" smtClean="0"/>
                        <a:t> ДШИ</a:t>
                      </a:r>
                      <a:endParaRPr lang="ru-RU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66436716"/>
                  </a:ext>
                </a:extLst>
              </a:tr>
              <a:tr h="925474">
                <a:tc>
                  <a:txBody>
                    <a:bodyPr/>
                    <a:lstStyle/>
                    <a:p>
                      <a:r>
                        <a:rPr lang="ru-RU" dirty="0" smtClean="0"/>
                        <a:t>ДЮСШ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ru-RU" dirty="0" smtClean="0"/>
                        <a:t>ДЮСШ </a:t>
                      </a:r>
                      <a:r>
                        <a:rPr lang="ru-RU" dirty="0" err="1" smtClean="0"/>
                        <a:t>с.Эрзин</a:t>
                      </a:r>
                      <a:endParaRPr lang="ru-RU" dirty="0" smtClean="0"/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ru-RU" dirty="0" smtClean="0"/>
                        <a:t>ДЮСШ </a:t>
                      </a:r>
                      <a:r>
                        <a:rPr lang="ru-RU" dirty="0" err="1" smtClean="0"/>
                        <a:t>с.Бай-Хаак</a:t>
                      </a:r>
                      <a:endParaRPr lang="ru-RU" dirty="0" smtClean="0"/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ru-RU" dirty="0" smtClean="0"/>
                        <a:t>ДЮСШ </a:t>
                      </a:r>
                      <a:r>
                        <a:rPr lang="ru-RU" dirty="0" err="1" smtClean="0"/>
                        <a:t>Чеди-Хольского</a:t>
                      </a:r>
                      <a:r>
                        <a:rPr lang="ru-RU" dirty="0" smtClean="0"/>
                        <a:t> к-на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Courier New" panose="02070309020205020404" pitchFamily="49" charset="0"/>
                        <a:buChar char="o"/>
                      </a:pPr>
                      <a:r>
                        <a:rPr lang="ru-RU" dirty="0" smtClean="0"/>
                        <a:t>ДЮСШ </a:t>
                      </a:r>
                      <a:r>
                        <a:rPr lang="ru-RU" dirty="0" err="1" smtClean="0"/>
                        <a:t>Кызылского</a:t>
                      </a:r>
                      <a:r>
                        <a:rPr lang="ru-RU" dirty="0" smtClean="0"/>
                        <a:t> к-на</a:t>
                      </a:r>
                    </a:p>
                    <a:p>
                      <a:pPr marL="285750" indent="-285750">
                        <a:buFont typeface="Courier New" panose="02070309020205020404" pitchFamily="49" charset="0"/>
                        <a:buChar char="o"/>
                      </a:pPr>
                      <a:r>
                        <a:rPr lang="ru-RU" dirty="0" smtClean="0"/>
                        <a:t>ДЮСШ </a:t>
                      </a:r>
                      <a:r>
                        <a:rPr lang="ru-RU" dirty="0" err="1" smtClean="0"/>
                        <a:t>с.Чаа</a:t>
                      </a:r>
                      <a:r>
                        <a:rPr lang="ru-RU" dirty="0" smtClean="0"/>
                        <a:t>-Холь</a:t>
                      </a:r>
                    </a:p>
                    <a:p>
                      <a:pPr marL="285750" indent="-285750">
                        <a:buFont typeface="Courier New" panose="02070309020205020404" pitchFamily="49" charset="0"/>
                        <a:buChar char="o"/>
                      </a:pPr>
                      <a:endParaRPr lang="ru-RU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71624637"/>
                  </a:ext>
                </a:extLst>
              </a:tr>
              <a:tr h="647832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Рес.центры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ru-RU" dirty="0" smtClean="0"/>
                        <a:t>РЦРДО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ru-RU" dirty="0" smtClean="0"/>
                        <a:t>«</a:t>
                      </a:r>
                      <a:r>
                        <a:rPr lang="ru-RU" dirty="0" err="1" smtClean="0"/>
                        <a:t>Сайзырал</a:t>
                      </a:r>
                      <a:r>
                        <a:rPr lang="ru-RU" dirty="0" smtClean="0"/>
                        <a:t>»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Courier New" panose="02070309020205020404" pitchFamily="49" charset="0"/>
                        <a:buChar char="o"/>
                      </a:pPr>
                      <a:r>
                        <a:rPr lang="ru-RU" dirty="0" smtClean="0"/>
                        <a:t>РЦРПО</a:t>
                      </a:r>
                      <a:endParaRPr lang="ru-RU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018242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8823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1560"/>
          </a:xfrm>
        </p:spPr>
        <p:txBody>
          <a:bodyPr/>
          <a:lstStyle/>
          <a:p>
            <a:r>
              <a:rPr lang="ru-RU" sz="4000" dirty="0" smtClean="0"/>
              <a:t>Результаты НОК по кластерам. Критерий №5 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fontAlgn="t">
              <a:buNone/>
            </a:pPr>
            <a:r>
              <a:rPr lang="ru-RU" b="1" dirty="0" smtClean="0"/>
              <a:t> 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20374335"/>
              </p:ext>
            </p:extLst>
          </p:nvPr>
        </p:nvGraphicFramePr>
        <p:xfrm>
          <a:off x="539552" y="1600200"/>
          <a:ext cx="7848872" cy="49971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84773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0"/>
            <a:ext cx="8229600" cy="1152128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4000" dirty="0" smtClean="0"/>
              <a:t>Результаты НОК по кластерам. Критерий №5 </a:t>
            </a:r>
            <a:endParaRPr lang="ru-RU" sz="40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95190943"/>
              </p:ext>
            </p:extLst>
          </p:nvPr>
        </p:nvGraphicFramePr>
        <p:xfrm>
          <a:off x="0" y="1128419"/>
          <a:ext cx="9144000" cy="5679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47664">
                  <a:extLst>
                    <a:ext uri="{9D8B030D-6E8A-4147-A177-3AD203B41FA5}">
                      <a16:colId xmlns:a16="http://schemas.microsoft.com/office/drawing/2014/main" val="3453197702"/>
                    </a:ext>
                  </a:extLst>
                </a:gridCol>
                <a:gridCol w="3824424">
                  <a:extLst>
                    <a:ext uri="{9D8B030D-6E8A-4147-A177-3AD203B41FA5}">
                      <a16:colId xmlns:a16="http://schemas.microsoft.com/office/drawing/2014/main" val="156567034"/>
                    </a:ext>
                  </a:extLst>
                </a:gridCol>
                <a:gridCol w="3771912">
                  <a:extLst>
                    <a:ext uri="{9D8B030D-6E8A-4147-A177-3AD203B41FA5}">
                      <a16:colId xmlns:a16="http://schemas.microsoft.com/office/drawing/2014/main" val="244430428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Лучшие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Худшие 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73612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Школы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На первом месте 11</a:t>
                      </a:r>
                      <a:r>
                        <a:rPr lang="ru-RU" baseline="0" dirty="0" smtClean="0"/>
                        <a:t> школ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Courier New" panose="02070309020205020404" pitchFamily="49" charset="0"/>
                        <a:buChar char="o"/>
                      </a:pPr>
                      <a:r>
                        <a:rPr lang="ru-RU" dirty="0" smtClean="0"/>
                        <a:t>Кара-</a:t>
                      </a:r>
                      <a:r>
                        <a:rPr lang="ru-RU" dirty="0" err="1" smtClean="0"/>
                        <a:t>Чыраанская</a:t>
                      </a:r>
                      <a:r>
                        <a:rPr lang="ru-RU" dirty="0" smtClean="0"/>
                        <a:t> СОШ</a:t>
                      </a:r>
                    </a:p>
                    <a:p>
                      <a:pPr marL="285750" indent="-285750">
                        <a:buFont typeface="Courier New" panose="02070309020205020404" pitchFamily="49" charset="0"/>
                        <a:buChar char="o"/>
                      </a:pPr>
                      <a:r>
                        <a:rPr lang="ru-RU" dirty="0" err="1" smtClean="0"/>
                        <a:t>Хутинская</a:t>
                      </a:r>
                      <a:r>
                        <a:rPr lang="ru-RU" dirty="0" smtClean="0"/>
                        <a:t> ООШ</a:t>
                      </a:r>
                    </a:p>
                    <a:p>
                      <a:pPr marL="285750" indent="-285750">
                        <a:buFont typeface="Courier New" panose="02070309020205020404" pitchFamily="49" charset="0"/>
                        <a:buChar char="o"/>
                      </a:pPr>
                      <a:r>
                        <a:rPr lang="ru-RU" dirty="0" err="1" smtClean="0"/>
                        <a:t>Чыргаландинская</a:t>
                      </a:r>
                      <a:r>
                        <a:rPr lang="ru-RU" dirty="0" smtClean="0"/>
                        <a:t> СОШ</a:t>
                      </a:r>
                      <a:endParaRPr lang="ru-RU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691143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Садики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На</a:t>
                      </a:r>
                      <a:r>
                        <a:rPr lang="ru-RU" baseline="0" dirty="0" smtClean="0"/>
                        <a:t> первом месте 27 ДОУ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Courier New" panose="02070309020205020404" pitchFamily="49" charset="0"/>
                        <a:buChar char="o"/>
                      </a:pPr>
                      <a:r>
                        <a:rPr lang="ru-RU" dirty="0" smtClean="0"/>
                        <a:t>«</a:t>
                      </a:r>
                      <a:r>
                        <a:rPr lang="ru-RU" dirty="0" err="1" smtClean="0"/>
                        <a:t>Сайзанак</a:t>
                      </a:r>
                      <a:r>
                        <a:rPr lang="ru-RU" dirty="0" smtClean="0"/>
                        <a:t>» </a:t>
                      </a:r>
                      <a:r>
                        <a:rPr lang="ru-RU" dirty="0" err="1" smtClean="0"/>
                        <a:t>с.Ак-Чыраа</a:t>
                      </a:r>
                      <a:endParaRPr lang="ru-RU" dirty="0" smtClean="0"/>
                    </a:p>
                    <a:p>
                      <a:pPr marL="285750" indent="-285750">
                        <a:buFont typeface="Courier New" panose="02070309020205020404" pitchFamily="49" charset="0"/>
                        <a:buChar char="o"/>
                      </a:pPr>
                      <a:r>
                        <a:rPr lang="ru-RU" dirty="0" smtClean="0"/>
                        <a:t>«</a:t>
                      </a:r>
                      <a:r>
                        <a:rPr lang="ru-RU" dirty="0" err="1" smtClean="0"/>
                        <a:t>Дамырак</a:t>
                      </a:r>
                      <a:r>
                        <a:rPr lang="ru-RU" dirty="0" smtClean="0"/>
                        <a:t>» </a:t>
                      </a:r>
                      <a:r>
                        <a:rPr lang="ru-RU" dirty="0" err="1" smtClean="0"/>
                        <a:t>с.Хандагайты</a:t>
                      </a:r>
                      <a:endParaRPr lang="ru-RU" dirty="0" smtClean="0"/>
                    </a:p>
                    <a:p>
                      <a:pPr marL="285750" indent="-285750">
                        <a:buFont typeface="Courier New" panose="02070309020205020404" pitchFamily="49" charset="0"/>
                        <a:buChar char="o"/>
                      </a:pPr>
                      <a:r>
                        <a:rPr lang="ru-RU" dirty="0" smtClean="0"/>
                        <a:t>«</a:t>
                      </a:r>
                      <a:r>
                        <a:rPr lang="ru-RU" dirty="0" err="1" smtClean="0"/>
                        <a:t>Шончалай</a:t>
                      </a:r>
                      <a:r>
                        <a:rPr lang="ru-RU" dirty="0" smtClean="0"/>
                        <a:t>» </a:t>
                      </a:r>
                      <a:r>
                        <a:rPr lang="ru-RU" dirty="0" err="1" smtClean="0"/>
                        <a:t>с.Суг-Бажы</a:t>
                      </a:r>
                      <a:r>
                        <a:rPr lang="ru-RU" dirty="0" smtClean="0"/>
                        <a:t> К-Х</a:t>
                      </a:r>
                      <a:endParaRPr lang="ru-RU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595393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Рес</a:t>
                      </a:r>
                      <a:r>
                        <a:rPr lang="ru-RU" dirty="0" smtClean="0"/>
                        <a:t>. учреждения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ru-RU" dirty="0" err="1" smtClean="0"/>
                        <a:t>Агролицей</a:t>
                      </a:r>
                      <a:r>
                        <a:rPr lang="ru-RU" dirty="0" smtClean="0"/>
                        <a:t> РТ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ru-RU" dirty="0" smtClean="0"/>
                        <a:t>Кызыл-</a:t>
                      </a:r>
                      <a:r>
                        <a:rPr lang="ru-RU" dirty="0" err="1" smtClean="0"/>
                        <a:t>Арыгская</a:t>
                      </a:r>
                      <a:r>
                        <a:rPr lang="ru-RU" dirty="0" smtClean="0"/>
                        <a:t> ШИ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ru-RU" dirty="0" err="1" smtClean="0"/>
                        <a:t>Хондергейская</a:t>
                      </a:r>
                      <a:r>
                        <a:rPr lang="ru-RU" dirty="0" smtClean="0"/>
                        <a:t> ШИ с ОВЗ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Courier New" panose="02070309020205020404" pitchFamily="49" charset="0"/>
                        <a:buChar char="o"/>
                      </a:pPr>
                      <a:r>
                        <a:rPr lang="ru-RU" dirty="0" smtClean="0"/>
                        <a:t>РШИ ТКК</a:t>
                      </a:r>
                    </a:p>
                    <a:p>
                      <a:pPr marL="285750" indent="-285750">
                        <a:buFont typeface="Courier New" panose="02070309020205020404" pitchFamily="49" charset="0"/>
                        <a:buChar char="o"/>
                      </a:pPr>
                      <a:r>
                        <a:rPr lang="ru-RU" dirty="0" smtClean="0"/>
                        <a:t>ШИ для детей с </a:t>
                      </a:r>
                      <a:r>
                        <a:rPr lang="ru-RU" dirty="0" err="1" smtClean="0"/>
                        <a:t>нар.слуха</a:t>
                      </a:r>
                      <a:endParaRPr lang="ru-RU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17838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СПО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ru-RU" dirty="0" smtClean="0"/>
                        <a:t>Транспортный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ru-RU" dirty="0" smtClean="0"/>
                        <a:t>сельскохозяйственный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Courier New" panose="02070309020205020404" pitchFamily="49" charset="0"/>
                        <a:buChar char="o"/>
                      </a:pPr>
                      <a:r>
                        <a:rPr lang="ru-RU" dirty="0" smtClean="0"/>
                        <a:t>Агропромышленный</a:t>
                      </a:r>
                    </a:p>
                    <a:p>
                      <a:pPr marL="285750" indent="-285750">
                        <a:buFont typeface="Courier New" panose="02070309020205020404" pitchFamily="49" charset="0"/>
                        <a:buChar char="o"/>
                      </a:pPr>
                      <a:r>
                        <a:rPr lang="ru-RU" dirty="0" smtClean="0"/>
                        <a:t>Ак-</a:t>
                      </a:r>
                      <a:r>
                        <a:rPr lang="ru-RU" dirty="0" err="1" smtClean="0"/>
                        <a:t>Довуракский</a:t>
                      </a:r>
                      <a:r>
                        <a:rPr lang="ru-RU" dirty="0" smtClean="0"/>
                        <a:t> горный</a:t>
                      </a:r>
                      <a:endParaRPr lang="ru-RU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01926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Доп. образование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ru-RU" dirty="0" smtClean="0"/>
                        <a:t>ДО «</a:t>
                      </a:r>
                      <a:r>
                        <a:rPr lang="ru-RU" dirty="0" err="1" smtClean="0"/>
                        <a:t>Салгал</a:t>
                      </a:r>
                      <a:r>
                        <a:rPr lang="ru-RU" dirty="0" smtClean="0"/>
                        <a:t>» </a:t>
                      </a:r>
                      <a:r>
                        <a:rPr lang="ru-RU" dirty="0" err="1" smtClean="0"/>
                        <a:t>Сут-Хольский</a:t>
                      </a:r>
                      <a:r>
                        <a:rPr lang="ru-RU" baseline="0" dirty="0" smtClean="0"/>
                        <a:t> к-н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ru-RU" baseline="0" dirty="0" smtClean="0"/>
                        <a:t>ДО «</a:t>
                      </a:r>
                      <a:r>
                        <a:rPr lang="ru-RU" baseline="0" dirty="0" err="1" smtClean="0"/>
                        <a:t>Челээш</a:t>
                      </a:r>
                      <a:r>
                        <a:rPr lang="ru-RU" baseline="0" dirty="0" smtClean="0"/>
                        <a:t>» </a:t>
                      </a:r>
                      <a:r>
                        <a:rPr lang="ru-RU" baseline="0" dirty="0" err="1" smtClean="0"/>
                        <a:t>с.Бай-Хаак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Courier New" panose="02070309020205020404" pitchFamily="49" charset="0"/>
                        <a:buChar char="o"/>
                      </a:pPr>
                      <a:r>
                        <a:rPr lang="ru-RU" dirty="0" smtClean="0"/>
                        <a:t>ДО Тес-</a:t>
                      </a:r>
                      <a:r>
                        <a:rPr lang="ru-RU" dirty="0" err="1" smtClean="0"/>
                        <a:t>Хемского</a:t>
                      </a:r>
                      <a:r>
                        <a:rPr lang="ru-RU" dirty="0" smtClean="0"/>
                        <a:t> к-на</a:t>
                      </a:r>
                    </a:p>
                    <a:p>
                      <a:pPr marL="285750" indent="-285750">
                        <a:buFont typeface="Courier New" panose="02070309020205020404" pitchFamily="49" charset="0"/>
                        <a:buChar char="o"/>
                      </a:pPr>
                      <a:r>
                        <a:rPr lang="ru-RU" dirty="0" err="1" smtClean="0"/>
                        <a:t>Мугур-Аксынская</a:t>
                      </a:r>
                      <a:r>
                        <a:rPr lang="ru-RU" baseline="0" dirty="0" smtClean="0"/>
                        <a:t> ДШИ</a:t>
                      </a:r>
                      <a:endParaRPr lang="ru-RU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742306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ДЮСШ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ru-RU" dirty="0" smtClean="0"/>
                        <a:t>ДЮСШ </a:t>
                      </a:r>
                      <a:r>
                        <a:rPr lang="ru-RU" dirty="0" err="1" smtClean="0"/>
                        <a:t>с.Бай-Хаак</a:t>
                      </a:r>
                      <a:endParaRPr lang="ru-RU" dirty="0" smtClean="0"/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ru-RU" dirty="0" smtClean="0"/>
                        <a:t>ДЮСШ </a:t>
                      </a:r>
                      <a:r>
                        <a:rPr lang="ru-RU" dirty="0" err="1" smtClean="0"/>
                        <a:t>Чеди-Хольского</a:t>
                      </a:r>
                      <a:r>
                        <a:rPr lang="ru-RU" dirty="0" smtClean="0"/>
                        <a:t> к-на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ru-RU" dirty="0" smtClean="0"/>
                        <a:t>ДЮСШ </a:t>
                      </a:r>
                      <a:r>
                        <a:rPr lang="ru-RU" dirty="0" err="1" smtClean="0"/>
                        <a:t>с.Суг-Аксы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Courier New" panose="02070309020205020404" pitchFamily="49" charset="0"/>
                        <a:buChar char="o"/>
                      </a:pPr>
                      <a:r>
                        <a:rPr lang="ru-RU" dirty="0" smtClean="0"/>
                        <a:t>ДЮСШ </a:t>
                      </a:r>
                      <a:r>
                        <a:rPr lang="ru-RU" dirty="0" err="1" smtClean="0"/>
                        <a:t>Кызылского</a:t>
                      </a:r>
                      <a:r>
                        <a:rPr lang="ru-RU" dirty="0" smtClean="0"/>
                        <a:t> к-на</a:t>
                      </a:r>
                    </a:p>
                    <a:p>
                      <a:pPr marL="285750" indent="-285750">
                        <a:buFont typeface="Courier New" panose="02070309020205020404" pitchFamily="49" charset="0"/>
                        <a:buChar char="o"/>
                      </a:pPr>
                      <a:r>
                        <a:rPr lang="ru-RU" dirty="0" err="1" smtClean="0"/>
                        <a:t>Тоора-Хемская</a:t>
                      </a:r>
                      <a:r>
                        <a:rPr lang="ru-RU" baseline="0" dirty="0" smtClean="0"/>
                        <a:t> ДЮСШ</a:t>
                      </a:r>
                    </a:p>
                    <a:p>
                      <a:pPr marL="285750" indent="-285750">
                        <a:buFont typeface="Courier New" panose="02070309020205020404" pitchFamily="49" charset="0"/>
                        <a:buChar char="o"/>
                      </a:pPr>
                      <a:endParaRPr lang="ru-RU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604394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Рес.центры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ru-RU" dirty="0" smtClean="0"/>
                        <a:t>РЦРДО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Courier New" panose="02070309020205020404" pitchFamily="49" charset="0"/>
                        <a:buChar char="o"/>
                      </a:pPr>
                      <a:r>
                        <a:rPr lang="ru-RU" dirty="0" smtClean="0"/>
                        <a:t>РЦРПО</a:t>
                      </a:r>
                      <a:endParaRPr lang="ru-RU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464384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8823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856984" cy="936104"/>
          </a:xfrm>
        </p:spPr>
        <p:txBody>
          <a:bodyPr>
            <a:noAutofit/>
          </a:bodyPr>
          <a:lstStyle/>
          <a:p>
            <a:pPr>
              <a:lnSpc>
                <a:spcPts val="3000"/>
              </a:lnSpc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Итоговый рейтинг образовательных организаций.20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лучших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83235141"/>
              </p:ext>
            </p:extLst>
          </p:nvPr>
        </p:nvGraphicFramePr>
        <p:xfrm>
          <a:off x="107504" y="1052736"/>
          <a:ext cx="9036496" cy="58052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06801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79512" y="153506"/>
            <a:ext cx="878497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Итоговый рейтинг образовательных организаций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 худших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</a:t>
            </a:r>
            <a:endParaRPr lang="ru-RU" sz="2800" dirty="0"/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08162553"/>
              </p:ext>
            </p:extLst>
          </p:nvPr>
        </p:nvGraphicFramePr>
        <p:xfrm>
          <a:off x="0" y="1107614"/>
          <a:ext cx="9144000" cy="57057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53875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3001" y="188640"/>
            <a:ext cx="8229600" cy="460953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24536"/>
          </a:xfrm>
        </p:spPr>
        <p:txBody>
          <a:bodyPr>
            <a:normAutofit/>
          </a:bodyPr>
          <a:lstStyle/>
          <a:p>
            <a:pPr lvl="0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Максимально приблизить открытость и доступность информации, размещенной на сайтах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ОО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реальным потребностям получателей услуг в части полноты сведений, легкости и удобства пользования для граждан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Всем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ОО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представить информацию о деятельности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ОО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порядком размещения информации на официальном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сайте.</a:t>
            </a:r>
          </a:p>
          <a:p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Усовершенствовать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дистанционные способы обратной связи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электронные сервисы (форма для подачи электронного обращения (жалобы, предложения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lvl="0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Обеспечить во всех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ОО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техническую возможность выражения получателем услуг мнения о качестве оказания услуг (наличие анкеты для опроса граждан или гиперссылки на нее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lvl="0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Восполнить недостаток необходимого оборудования для инвалидов и маломобильных групп получателей образовательных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услуг.</a:t>
            </a:r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107504" y="116632"/>
            <a:ext cx="8856984" cy="93610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ts val="5800"/>
              </a:lnSpc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pPr>
              <a:lnSpc>
                <a:spcPts val="3000"/>
              </a:lnSpc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 организации-оператора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5428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0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ДЕЙСТВИЙ </a:t>
            </a:r>
          </a:p>
          <a:p>
            <a:pPr marL="0" indent="0" algn="ctr">
              <a:buNone/>
            </a:pPr>
            <a:r>
              <a:rPr lang="ru-RU" sz="40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2019 ГОД</a:t>
            </a:r>
            <a:endParaRPr lang="ru-RU" sz="40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4912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1051480"/>
          </a:xfrm>
        </p:spPr>
        <p:txBody>
          <a:bodyPr/>
          <a:lstStyle/>
          <a:p>
            <a:pPr algn="l">
              <a:lnSpc>
                <a:spcPts val="4000"/>
              </a:lnSpc>
            </a:pP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2400" dirty="0" smtClean="0"/>
              <a:t>Ст. 95 ФЗ «Об образовании в РФ» от 29.12.2012г. №273-ФЗ </a:t>
            </a: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91879" y="853414"/>
            <a:ext cx="1584176" cy="107335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ОПЕРАТОР</a:t>
            </a:r>
            <a:endParaRPr lang="ru-RU" dirty="0"/>
          </a:p>
        </p:txBody>
      </p:sp>
      <p:cxnSp>
        <p:nvCxnSpPr>
          <p:cNvPr id="6" name="Прямая со стрелкой 5"/>
          <p:cNvCxnSpPr/>
          <p:nvPr/>
        </p:nvCxnSpPr>
        <p:spPr>
          <a:xfrm>
            <a:off x="1835695" y="1438958"/>
            <a:ext cx="1584176" cy="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Прямоугольник 8"/>
          <p:cNvSpPr/>
          <p:nvPr/>
        </p:nvSpPr>
        <p:spPr>
          <a:xfrm>
            <a:off x="1761200" y="853414"/>
            <a:ext cx="17331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РЕЗУЛЬТАТЫ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3598881" y="853414"/>
            <a:ext cx="1775204" cy="102847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ОРГАНЫ МЕСТНОГО САМОУПРАВЛЕНИЯ</a:t>
            </a:r>
            <a:endParaRPr lang="ru-RU" dirty="0"/>
          </a:p>
        </p:txBody>
      </p:sp>
      <p:cxnSp>
        <p:nvCxnSpPr>
          <p:cNvPr id="11" name="Прямая со стрелкой 10"/>
          <p:cNvCxnSpPr/>
          <p:nvPr/>
        </p:nvCxnSpPr>
        <p:spPr>
          <a:xfrm flipV="1">
            <a:off x="5470407" y="878975"/>
            <a:ext cx="1080120" cy="31821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Прямоугольник 13"/>
          <p:cNvSpPr/>
          <p:nvPr/>
        </p:nvSpPr>
        <p:spPr>
          <a:xfrm>
            <a:off x="6660231" y="605816"/>
            <a:ext cx="226920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рассматривают </a:t>
            </a:r>
            <a:r>
              <a:rPr lang="ru-RU" dirty="0"/>
              <a:t>в месячный срок </a:t>
            </a:r>
          </a:p>
        </p:txBody>
      </p:sp>
      <p:cxnSp>
        <p:nvCxnSpPr>
          <p:cNvPr id="15" name="Прямая со стрелкой 14"/>
          <p:cNvCxnSpPr/>
          <p:nvPr/>
        </p:nvCxnSpPr>
        <p:spPr>
          <a:xfrm>
            <a:off x="5577046" y="1438958"/>
            <a:ext cx="1004720" cy="269227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Прямоугольник 17"/>
          <p:cNvSpPr/>
          <p:nvPr/>
        </p:nvSpPr>
        <p:spPr>
          <a:xfrm>
            <a:off x="6626927" y="1356911"/>
            <a:ext cx="2413221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учитывают при </a:t>
            </a:r>
          </a:p>
          <a:p>
            <a:r>
              <a:rPr lang="ru-RU" dirty="0" smtClean="0"/>
              <a:t>выработке </a:t>
            </a:r>
            <a:r>
              <a:rPr lang="ru-RU" dirty="0"/>
              <a:t>мер </a:t>
            </a:r>
            <a:endParaRPr lang="ru-RU" dirty="0" smtClean="0"/>
          </a:p>
          <a:p>
            <a:r>
              <a:rPr lang="ru-RU" dirty="0" smtClean="0"/>
              <a:t>по </a:t>
            </a:r>
            <a:r>
              <a:rPr lang="ru-RU" dirty="0"/>
              <a:t>совершенствованию </a:t>
            </a:r>
            <a:endParaRPr lang="ru-RU" dirty="0" smtClean="0"/>
          </a:p>
          <a:p>
            <a:r>
              <a:rPr lang="ru-RU" dirty="0" smtClean="0"/>
              <a:t>образовательной </a:t>
            </a:r>
          </a:p>
          <a:p>
            <a:r>
              <a:rPr lang="ru-RU" dirty="0" smtClean="0"/>
              <a:t>деятельности </a:t>
            </a:r>
            <a:r>
              <a:rPr lang="ru-RU" dirty="0"/>
              <a:t>и </a:t>
            </a:r>
            <a:endParaRPr lang="ru-RU" dirty="0" smtClean="0"/>
          </a:p>
          <a:p>
            <a:r>
              <a:rPr lang="ru-RU" dirty="0" smtClean="0"/>
              <a:t>оценке </a:t>
            </a:r>
            <a:r>
              <a:rPr lang="ru-RU" dirty="0"/>
              <a:t>деятельности </a:t>
            </a:r>
            <a:endParaRPr lang="ru-RU" dirty="0" smtClean="0"/>
          </a:p>
          <a:p>
            <a:r>
              <a:rPr lang="ru-RU" dirty="0" smtClean="0"/>
              <a:t>руководителей </a:t>
            </a:r>
            <a:r>
              <a:rPr lang="ru-RU" dirty="0"/>
              <a:t>ОО 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138396" y="3427994"/>
            <a:ext cx="1775204" cy="102847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ОРГАНЫ МЕСТНОГО САМОУПРАВЛЕНИЯ</a:t>
            </a:r>
            <a:endParaRPr lang="ru-RU" dirty="0"/>
          </a:p>
        </p:txBody>
      </p:sp>
      <p:cxnSp>
        <p:nvCxnSpPr>
          <p:cNvPr id="22" name="Прямая со стрелкой 21"/>
          <p:cNvCxnSpPr/>
          <p:nvPr/>
        </p:nvCxnSpPr>
        <p:spPr>
          <a:xfrm>
            <a:off x="2073606" y="3942233"/>
            <a:ext cx="1584176" cy="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Прямоугольник 22"/>
          <p:cNvSpPr/>
          <p:nvPr/>
        </p:nvSpPr>
        <p:spPr>
          <a:xfrm>
            <a:off x="3802379" y="3430061"/>
            <a:ext cx="1775204" cy="102847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ОБЩЕСТВЕННЫЕ СОВЕТЫ</a:t>
            </a:r>
            <a:endParaRPr lang="ru-RU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91879" y="2132892"/>
            <a:ext cx="572141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Ст. 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 ФЗ от 05.12.2017 N 392-ФЗ </a:t>
            </a:r>
            <a:endParaRPr lang="ru-RU" sz="2400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 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внесении изменений в отдельные законодательные акты 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РФ…» </a:t>
            </a:r>
            <a:endParaRPr lang="ru-RU" sz="240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1999111" y="3430061"/>
            <a:ext cx="17331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РЕЗУЛЬТАТЫ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6156176" y="4194995"/>
            <a:ext cx="2838811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в течение одного месяца </a:t>
            </a:r>
            <a:r>
              <a:rPr lang="ru-RU" dirty="0" smtClean="0"/>
              <a:t>формируют </a:t>
            </a:r>
            <a:r>
              <a:rPr lang="ru-RU" dirty="0"/>
              <a:t>на его основе результаты независимой оценки, разрабатывают предложения по улучшению их деятельности (решение общественного совета).</a:t>
            </a:r>
          </a:p>
        </p:txBody>
      </p:sp>
      <p:cxnSp>
        <p:nvCxnSpPr>
          <p:cNvPr id="27" name="Прямая со стрелкой 26"/>
          <p:cNvCxnSpPr/>
          <p:nvPr/>
        </p:nvCxnSpPr>
        <p:spPr>
          <a:xfrm>
            <a:off x="5607912" y="3833426"/>
            <a:ext cx="836296" cy="361569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Соединительная линия уступом 33"/>
          <p:cNvCxnSpPr/>
          <p:nvPr/>
        </p:nvCxnSpPr>
        <p:spPr>
          <a:xfrm>
            <a:off x="2073606" y="4232431"/>
            <a:ext cx="3959245" cy="452217"/>
          </a:xfrm>
          <a:prstGeom prst="bentConnector3">
            <a:avLst>
              <a:gd name="adj1" fmla="val 34707"/>
            </a:avLst>
          </a:prstGeom>
          <a:ln w="57150">
            <a:solidFill>
              <a:srgbClr val="0070C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 стрелкой 45"/>
          <p:cNvCxnSpPr/>
          <p:nvPr/>
        </p:nvCxnSpPr>
        <p:spPr>
          <a:xfrm>
            <a:off x="883967" y="4466688"/>
            <a:ext cx="0" cy="576064"/>
          </a:xfrm>
          <a:prstGeom prst="straightConnector1">
            <a:avLst/>
          </a:prstGeom>
          <a:ln w="5715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Прямоугольник 47"/>
          <p:cNvSpPr/>
          <p:nvPr/>
        </p:nvSpPr>
        <p:spPr>
          <a:xfrm>
            <a:off x="91879" y="5042752"/>
            <a:ext cx="580175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в течение одного месяца со дня получения решения </a:t>
            </a:r>
            <a:r>
              <a:rPr lang="ru-RU" dirty="0" smtClean="0"/>
              <a:t>доводят </a:t>
            </a:r>
            <a:r>
              <a:rPr lang="ru-RU" dirty="0"/>
              <a:t>его до:</a:t>
            </a:r>
          </a:p>
          <a:p>
            <a:r>
              <a:rPr lang="ru-RU" dirty="0"/>
              <a:t>1) руководителей </a:t>
            </a:r>
            <a:r>
              <a:rPr lang="ru-RU" dirty="0" smtClean="0"/>
              <a:t>организаций;</a:t>
            </a:r>
            <a:endParaRPr lang="ru-RU" dirty="0"/>
          </a:p>
          <a:p>
            <a:r>
              <a:rPr lang="ru-RU" dirty="0"/>
              <a:t>2) государственных органов исполнительной власти, органов местного самоуправления, в ведении которых находятся организации.</a:t>
            </a:r>
          </a:p>
        </p:txBody>
      </p:sp>
    </p:spTree>
    <p:extLst>
      <p:ext uri="{BB962C8B-B14F-4D97-AF65-F5344CB8AC3E}">
        <p14:creationId xmlns:p14="http://schemas.microsoft.com/office/powerpoint/2010/main" val="2581727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229600" cy="792088"/>
          </a:xfrm>
        </p:spPr>
        <p:txBody>
          <a:bodyPr/>
          <a:lstStyle/>
          <a:p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Объекты НОК в 2018 году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980728"/>
            <a:ext cx="8856984" cy="5472608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Всего 402 организации: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0088156"/>
              </p:ext>
            </p:extLst>
          </p:nvPr>
        </p:nvGraphicFramePr>
        <p:xfrm>
          <a:off x="323528" y="1700808"/>
          <a:ext cx="8229600" cy="3601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109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186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ОО 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Количество 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Школы 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163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Детские</a:t>
                      </a:r>
                      <a:r>
                        <a:rPr lang="ru-RU" baseline="0" dirty="0" smtClean="0"/>
                        <a:t> сады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187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Ресучреждения</a:t>
                      </a:r>
                      <a:r>
                        <a:rPr lang="ru-RU" dirty="0" smtClean="0"/>
                        <a:t> (республиканские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dirty="0" smtClean="0"/>
                        <a:t>лицеи,</a:t>
                      </a:r>
                      <a:r>
                        <a:rPr lang="ru-RU" baseline="0" dirty="0" smtClean="0"/>
                        <a:t> коррекционные школы, ГБОУ РШИ ТКК</a:t>
                      </a:r>
                      <a:r>
                        <a:rPr lang="ru-RU" dirty="0" smtClean="0"/>
                        <a:t>)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Среднее</a:t>
                      </a:r>
                      <a:r>
                        <a:rPr lang="ru-RU" baseline="0" dirty="0" smtClean="0"/>
                        <a:t> профессиональное образования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11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Дополнительное образование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19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ДЮСШ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9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183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err="1" smtClean="0"/>
                        <a:t>Рес</a:t>
                      </a:r>
                      <a:r>
                        <a:rPr lang="ru-RU" dirty="0" smtClean="0"/>
                        <a:t>. центры («</a:t>
                      </a:r>
                      <a:r>
                        <a:rPr lang="ru-RU" dirty="0" err="1" smtClean="0"/>
                        <a:t>Сайзырал</a:t>
                      </a:r>
                      <a:r>
                        <a:rPr lang="ru-RU" dirty="0" smtClean="0"/>
                        <a:t>», РЦРДО, РЦРПО)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ru-RU" dirty="0" smtClean="0"/>
                        <a:t>Итого :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402 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54836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Прямая со стрелкой 19"/>
          <p:cNvCxnSpPr/>
          <p:nvPr/>
        </p:nvCxnSpPr>
        <p:spPr>
          <a:xfrm>
            <a:off x="1547664" y="2046101"/>
            <a:ext cx="1508161" cy="1646697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819118" y="2068056"/>
            <a:ext cx="0" cy="179299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0"/>
            <a:ext cx="8712968" cy="1052736"/>
          </a:xfrm>
        </p:spPr>
        <p:txBody>
          <a:bodyPr/>
          <a:lstStyle/>
          <a:p>
            <a:pPr>
              <a:lnSpc>
                <a:spcPts val="4000"/>
              </a:lnSpc>
            </a:pPr>
            <a:r>
              <a:rPr lang="ru-RU" sz="2400" dirty="0"/>
              <a:t>Ст. 95.2 ФЗ «Об образовании в РФ» от 29.12.2012г. №273-ФЗ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24794" y="836712"/>
            <a:ext cx="1775204" cy="102847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ОРГАНЫ МЕСТНОГО САМОУПРАВЛЕНИЯ</a:t>
            </a:r>
            <a:endParaRPr lang="ru-RU" dirty="0"/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2331166" y="1010990"/>
            <a:ext cx="1370342" cy="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Прямоугольник 5"/>
          <p:cNvSpPr/>
          <p:nvPr/>
        </p:nvSpPr>
        <p:spPr>
          <a:xfrm>
            <a:off x="2189460" y="602012"/>
            <a:ext cx="165375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размещают</a:t>
            </a:r>
            <a:endParaRPr lang="ru-RU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973624" y="602012"/>
            <a:ext cx="499086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информацию о результатах НОК на своих официальных сайтах и официальном сайте ГМУ (март 2019)</a:t>
            </a:r>
            <a:endParaRPr lang="ru-RU" dirty="0"/>
          </a:p>
        </p:txBody>
      </p:sp>
      <p:cxnSp>
        <p:nvCxnSpPr>
          <p:cNvPr id="9" name="Прямая со стрелкой 8"/>
          <p:cNvCxnSpPr/>
          <p:nvPr/>
        </p:nvCxnSpPr>
        <p:spPr>
          <a:xfrm>
            <a:off x="2331167" y="1915656"/>
            <a:ext cx="1370342" cy="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2129931" y="1418328"/>
            <a:ext cx="18517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/>
              <a:t>обеспечивают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4029669" y="1476667"/>
            <a:ext cx="5114331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на своих официальных сайтах техническую возможность выражения мнений гражданами о качестве условий осуществления образовательной деятельности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142952" y="3861048"/>
            <a:ext cx="262884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в течение первого квартала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года осуществляют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подготовку и утверждение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планов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организаций по устранению недостатков, выявленных в ходе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НОК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508104" y="4221088"/>
            <a:ext cx="267752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7030A0"/>
                </a:solidFill>
              </a:rPr>
              <a:t>2. за </a:t>
            </a:r>
            <a:r>
              <a:rPr lang="ru-RU" dirty="0">
                <a:solidFill>
                  <a:srgbClr val="7030A0"/>
                </a:solidFill>
              </a:rPr>
              <a:t>ведение мониторинга посещений гражданами </a:t>
            </a:r>
            <a:endParaRPr lang="ru-RU" dirty="0" smtClean="0">
              <a:solidFill>
                <a:srgbClr val="7030A0"/>
              </a:solidFill>
            </a:endParaRPr>
          </a:p>
          <a:p>
            <a:r>
              <a:rPr lang="ru-RU" dirty="0" smtClean="0">
                <a:solidFill>
                  <a:srgbClr val="7030A0"/>
                </a:solidFill>
              </a:rPr>
              <a:t>сайта </a:t>
            </a:r>
            <a:r>
              <a:rPr lang="ru-RU" dirty="0">
                <a:solidFill>
                  <a:srgbClr val="7030A0"/>
                </a:solidFill>
              </a:rPr>
              <a:t>и их </a:t>
            </a:r>
            <a:endParaRPr lang="ru-RU" dirty="0" smtClean="0">
              <a:solidFill>
                <a:srgbClr val="7030A0"/>
              </a:solidFill>
            </a:endParaRPr>
          </a:p>
          <a:p>
            <a:r>
              <a:rPr lang="ru-RU" dirty="0" smtClean="0">
                <a:solidFill>
                  <a:srgbClr val="7030A0"/>
                </a:solidFill>
              </a:rPr>
              <a:t>отзывов 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203848" y="2961385"/>
            <a:ext cx="590634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chemeClr val="tx2">
                    <a:lumMod val="75000"/>
                  </a:schemeClr>
                </a:solidFill>
              </a:rPr>
              <a:t>Ст. 11 ФЗ от 05.12.2017 N 392-ФЗ 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«О 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</a:rPr>
              <a:t>внесении изменений в 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…»</a:t>
            </a:r>
            <a:endParaRPr lang="ru-RU" sz="24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301744" y="3897922"/>
            <a:ext cx="494804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назначают должностных лиц, </a:t>
            </a:r>
            <a:r>
              <a:rPr lang="ru-RU" b="1" dirty="0" smtClean="0"/>
              <a:t>ответственных: </a:t>
            </a:r>
            <a:endParaRPr lang="ru-RU" b="1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386780" y="4797347"/>
            <a:ext cx="333740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7030A0"/>
                </a:solidFill>
              </a:rPr>
              <a:t>1. за </a:t>
            </a:r>
            <a:r>
              <a:rPr lang="ru-RU" dirty="0">
                <a:solidFill>
                  <a:srgbClr val="7030A0"/>
                </a:solidFill>
              </a:rPr>
              <a:t>размещение информации о результатах НОК на </a:t>
            </a:r>
            <a:r>
              <a:rPr lang="ru-RU" dirty="0" smtClean="0">
                <a:solidFill>
                  <a:srgbClr val="7030A0"/>
                </a:solidFill>
              </a:rPr>
              <a:t>сайте </a:t>
            </a:r>
            <a:r>
              <a:rPr lang="ru-RU" dirty="0">
                <a:solidFill>
                  <a:srgbClr val="7030A0"/>
                </a:solidFill>
              </a:rPr>
              <a:t>ГМУ, </a:t>
            </a:r>
            <a:endParaRPr lang="ru-RU" dirty="0" smtClean="0">
              <a:solidFill>
                <a:srgbClr val="7030A0"/>
              </a:solidFill>
            </a:endParaRPr>
          </a:p>
          <a:p>
            <a:r>
              <a:rPr lang="ru-RU" dirty="0" smtClean="0">
                <a:solidFill>
                  <a:srgbClr val="7030A0"/>
                </a:solidFill>
              </a:rPr>
              <a:t>а </a:t>
            </a:r>
            <a:r>
              <a:rPr lang="ru-RU" dirty="0">
                <a:solidFill>
                  <a:srgbClr val="7030A0"/>
                </a:solidFill>
              </a:rPr>
              <a:t>также за достоверность, полноту и своевременность ее размещения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7099871" y="3839093"/>
            <a:ext cx="2010325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7030A0"/>
                </a:solidFill>
              </a:rPr>
              <a:t>3. за </a:t>
            </a:r>
            <a:r>
              <a:rPr lang="ru-RU" dirty="0">
                <a:solidFill>
                  <a:srgbClr val="7030A0"/>
                </a:solidFill>
              </a:rPr>
              <a:t>организацию работы по устранению </a:t>
            </a:r>
            <a:r>
              <a:rPr lang="ru-RU" dirty="0" smtClean="0">
                <a:solidFill>
                  <a:srgbClr val="7030A0"/>
                </a:solidFill>
              </a:rPr>
              <a:t>недостатков </a:t>
            </a:r>
            <a:r>
              <a:rPr lang="ru-RU" dirty="0">
                <a:solidFill>
                  <a:srgbClr val="7030A0"/>
                </a:solidFill>
              </a:rPr>
              <a:t>и информирование на </a:t>
            </a:r>
            <a:r>
              <a:rPr lang="ru-RU" dirty="0" smtClean="0">
                <a:solidFill>
                  <a:srgbClr val="7030A0"/>
                </a:solidFill>
              </a:rPr>
              <a:t>сайте </a:t>
            </a:r>
            <a:r>
              <a:rPr lang="ru-RU" dirty="0">
                <a:solidFill>
                  <a:srgbClr val="7030A0"/>
                </a:solidFill>
              </a:rPr>
              <a:t>граждан о принятых мерах</a:t>
            </a:r>
          </a:p>
        </p:txBody>
      </p:sp>
    </p:spTree>
    <p:extLst>
      <p:ext uri="{BB962C8B-B14F-4D97-AF65-F5344CB8AC3E}">
        <p14:creationId xmlns:p14="http://schemas.microsoft.com/office/powerpoint/2010/main" val="17283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84976" cy="1584176"/>
          </a:xfrm>
        </p:spPr>
        <p:txBody>
          <a:bodyPr/>
          <a:lstStyle/>
          <a:p>
            <a:pPr>
              <a:lnSpc>
                <a:spcPts val="4000"/>
              </a:lnSpc>
            </a:pP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>Ст</a:t>
            </a:r>
            <a:r>
              <a:rPr lang="ru-RU" sz="3600" dirty="0"/>
              <a:t>. 95.2 ФЗ «Об образовании в РФ» от 29.12.2012г. №273-ФЗ </a:t>
            </a:r>
            <a:br>
              <a:rPr lang="ru-RU" sz="3600" dirty="0"/>
            </a:br>
            <a:endParaRPr lang="ru-RU" sz="36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24794" y="1556792"/>
            <a:ext cx="4059174" cy="496855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dirty="0" smtClean="0">
                <a:solidFill>
                  <a:schemeClr val="tx1"/>
                </a:solidFill>
              </a:rPr>
              <a:t>РУКОВОДИТЕЛИ </a:t>
            </a:r>
            <a:r>
              <a:rPr lang="ru-RU" sz="2000" dirty="0">
                <a:solidFill>
                  <a:schemeClr val="tx1"/>
                </a:solidFill>
              </a:rPr>
              <a:t>государственных и муниципальных организаций несут ответственность  </a:t>
            </a:r>
            <a:r>
              <a:rPr lang="ru-RU" sz="2000" dirty="0" smtClean="0">
                <a:solidFill>
                  <a:schemeClr val="tx1"/>
                </a:solidFill>
              </a:rPr>
              <a:t>за </a:t>
            </a:r>
            <a:r>
              <a:rPr lang="ru-RU" sz="2000" dirty="0">
                <a:solidFill>
                  <a:schemeClr val="tx1"/>
                </a:solidFill>
              </a:rPr>
              <a:t>непринятие мер по устранению недостатков, выявленных в ходе НОК, в соответствии с трудовым законодательством. </a:t>
            </a:r>
            <a:r>
              <a:rPr lang="ru-RU" sz="2000" dirty="0" smtClean="0">
                <a:solidFill>
                  <a:schemeClr val="tx1"/>
                </a:solidFill>
              </a:rPr>
              <a:t>В </a:t>
            </a:r>
            <a:r>
              <a:rPr lang="ru-RU" sz="2000" dirty="0">
                <a:solidFill>
                  <a:schemeClr val="tx1"/>
                </a:solidFill>
              </a:rPr>
              <a:t>трудовых договорах с руководителями ОО в показатели эффективности включаются результаты НОКО и выполнения плана по устранению недостатков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788024" y="1568551"/>
            <a:ext cx="4059174" cy="496855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dirty="0">
                <a:solidFill>
                  <a:schemeClr val="tx1"/>
                </a:solidFill>
              </a:rPr>
              <a:t>результаты НОКО учитываются при </a:t>
            </a:r>
            <a:r>
              <a:rPr lang="ru-RU" sz="2000" dirty="0" smtClean="0">
                <a:solidFill>
                  <a:schemeClr val="tx1"/>
                </a:solidFill>
              </a:rPr>
              <a:t>ОЦЕНКЕ ЭФФЕКТИВНОСТИ ДЕЯТЕЛЬНОСТИ ВЫСШИХ ДОЛЖНОСТНЫХ ЛИЦ субъектов </a:t>
            </a:r>
            <a:r>
              <a:rPr lang="ru-RU" sz="2000" dirty="0">
                <a:solidFill>
                  <a:schemeClr val="tx1"/>
                </a:solidFill>
              </a:rPr>
              <a:t>РФ, </a:t>
            </a:r>
            <a:r>
              <a:rPr lang="ru-RU" sz="2000" dirty="0" smtClean="0">
                <a:solidFill>
                  <a:schemeClr val="tx1"/>
                </a:solidFill>
              </a:rPr>
              <a:t>РУКОВОДИТЕЛЕЙ ОРГАНОВ ИСПОЛНИТЕЛЬНОЙ ВЛАСТИ </a:t>
            </a:r>
            <a:r>
              <a:rPr lang="ru-RU" sz="2000" dirty="0">
                <a:solidFill>
                  <a:schemeClr val="tx1"/>
                </a:solidFill>
              </a:rPr>
              <a:t>субъектов РФ</a:t>
            </a:r>
            <a:r>
              <a:rPr lang="ru-RU" sz="2000" dirty="0" smtClean="0">
                <a:solidFill>
                  <a:schemeClr val="tx1"/>
                </a:solidFill>
              </a:rPr>
              <a:t>, РУКОВОДИТЕЛЕЙ органов </a:t>
            </a:r>
            <a:r>
              <a:rPr lang="ru-RU" sz="2000" dirty="0">
                <a:solidFill>
                  <a:schemeClr val="tx1"/>
                </a:solidFill>
              </a:rPr>
              <a:t>местного самоуправления</a:t>
            </a:r>
          </a:p>
        </p:txBody>
      </p:sp>
    </p:spTree>
    <p:extLst>
      <p:ext uri="{BB962C8B-B14F-4D97-AF65-F5344CB8AC3E}">
        <p14:creationId xmlns:p14="http://schemas.microsoft.com/office/powerpoint/2010/main" val="2907385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507288" cy="1368152"/>
          </a:xfrm>
        </p:spPr>
        <p:txBody>
          <a:bodyPr/>
          <a:lstStyle/>
          <a:p>
            <a:pPr>
              <a:lnSpc>
                <a:spcPts val="4000"/>
              </a:lnSpc>
            </a:pP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>Нормативно-правовая база выложена на сайтах Минтруда РФ и МОН РТ</a:t>
            </a:r>
            <a:endParaRPr lang="ru-RU" sz="3600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311" y="1600200"/>
            <a:ext cx="4994716" cy="2809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4149080"/>
            <a:ext cx="4352484" cy="24482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08052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67544" y="2348880"/>
            <a:ext cx="8229600" cy="1143000"/>
          </a:xfrm>
        </p:spPr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8115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229600" cy="792088"/>
          </a:xfrm>
        </p:spPr>
        <p:txBody>
          <a:bodyPr/>
          <a:lstStyle/>
          <a:p>
            <a:pPr algn="l"/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980728"/>
            <a:ext cx="8856984" cy="5472608"/>
          </a:xfrm>
        </p:spPr>
        <p:txBody>
          <a:bodyPr/>
          <a:lstStyle/>
          <a:p>
            <a:pPr marL="0" indent="0">
              <a:buNone/>
            </a:pP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1412776"/>
            <a:ext cx="3096344" cy="432048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Методы:</a:t>
            </a:r>
          </a:p>
          <a:p>
            <a:pPr algn="ctr"/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Мониторинг сайтов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(соответствие нормам законодательства, изучение условий через отчеты)</a:t>
            </a:r>
          </a:p>
          <a:p>
            <a:pPr algn="ctr"/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Анкетирование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получателей услуг (электронное и бумажное)</a:t>
            </a:r>
          </a:p>
          <a:p>
            <a:pPr algn="ctr"/>
            <a:endParaRPr lang="ru-RU" sz="2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Опросы </a:t>
            </a:r>
          </a:p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руководителей</a:t>
            </a:r>
            <a:r>
              <a:rPr lang="ru-RU" sz="2000" b="1" dirty="0" smtClean="0"/>
              <a:t> </a:t>
            </a:r>
          </a:p>
          <a:p>
            <a:pPr algn="ctr"/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6797680"/>
              </p:ext>
            </p:extLst>
          </p:nvPr>
        </p:nvGraphicFramePr>
        <p:xfrm>
          <a:off x="3635896" y="1700808"/>
          <a:ext cx="5400675" cy="337832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698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307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877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Тип организации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респондентов </a:t>
                      </a:r>
                      <a:r>
                        <a:rPr lang="ru-RU" sz="18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</a:t>
                      </a: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числа получателей услуг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05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Дошкольные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12838 чел.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Общеобразовательные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11862 чел.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Профессиональные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1228 чел.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86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Дополнительное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3062 чел.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28990 чел.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43962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224136"/>
          </a:xfrm>
        </p:spPr>
        <p:txBody>
          <a:bodyPr>
            <a:noAutofit/>
          </a:bodyPr>
          <a:lstStyle/>
          <a:p>
            <a:pPr>
              <a:lnSpc>
                <a:spcPts val="4000"/>
              </a:lnSpc>
            </a:pP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НОК. </a:t>
            </a:r>
            <a:b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Среднее по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республике</a:t>
            </a: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77627586"/>
              </p:ext>
            </p:extLst>
          </p:nvPr>
        </p:nvGraphicFramePr>
        <p:xfrm>
          <a:off x="179512" y="1484784"/>
          <a:ext cx="8784977" cy="49994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19566">
                  <a:extLst>
                    <a:ext uri="{9D8B030D-6E8A-4147-A177-3AD203B41FA5}">
                      <a16:colId xmlns:a16="http://schemas.microsoft.com/office/drawing/2014/main" val="2255890914"/>
                    </a:ext>
                  </a:extLst>
                </a:gridCol>
                <a:gridCol w="2953719">
                  <a:extLst>
                    <a:ext uri="{9D8B030D-6E8A-4147-A177-3AD203B41FA5}">
                      <a16:colId xmlns:a16="http://schemas.microsoft.com/office/drawing/2014/main" val="1799454986"/>
                    </a:ext>
                  </a:extLst>
                </a:gridCol>
                <a:gridCol w="1731111">
                  <a:extLst>
                    <a:ext uri="{9D8B030D-6E8A-4147-A177-3AD203B41FA5}">
                      <a16:colId xmlns:a16="http://schemas.microsoft.com/office/drawing/2014/main" val="336621244"/>
                    </a:ext>
                  </a:extLst>
                </a:gridCol>
                <a:gridCol w="1917440">
                  <a:extLst>
                    <a:ext uri="{9D8B030D-6E8A-4147-A177-3AD203B41FA5}">
                      <a16:colId xmlns:a16="http://schemas.microsoft.com/office/drawing/2014/main" val="2904728745"/>
                    </a:ext>
                  </a:extLst>
                </a:gridCol>
                <a:gridCol w="1563141">
                  <a:extLst>
                    <a:ext uri="{9D8B030D-6E8A-4147-A177-3AD203B41FA5}">
                      <a16:colId xmlns:a16="http://schemas.microsoft.com/office/drawing/2014/main" val="1722139401"/>
                    </a:ext>
                  </a:extLst>
                </a:gridCol>
              </a:tblGrid>
              <a:tr h="102867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п/п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Критерии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Общее количество баллов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Максимальное количество баллов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Рейтинг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5435234"/>
                  </a:ext>
                </a:extLst>
              </a:tr>
              <a:tr h="84353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«Открытость и доступность информации об организации»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036183"/>
                  </a:ext>
                </a:extLst>
              </a:tr>
              <a:tr h="6789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«Комфортность условий предоставления услуг»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80373052"/>
                  </a:ext>
                </a:extLst>
              </a:tr>
              <a:tr h="61718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«Доступность услуг для инвалидов»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89729443"/>
                  </a:ext>
                </a:extLst>
              </a:tr>
              <a:tr h="115212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«Доброжелательность, вежливость работников образовательной организации»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61505929"/>
                  </a:ext>
                </a:extLst>
              </a:tr>
              <a:tr h="6789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«Удовлетворенность условиями оказания услуг»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93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26204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34533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411560"/>
          </a:xfrm>
        </p:spPr>
        <p:txBody>
          <a:bodyPr/>
          <a:lstStyle/>
          <a:p>
            <a:pPr>
              <a:lnSpc>
                <a:spcPts val="4000"/>
              </a:lnSpc>
            </a:pPr>
            <a:r>
              <a:rPr lang="ru-RU" sz="2800" dirty="0" smtClean="0"/>
              <a:t>Результаты. Критерий №</a:t>
            </a:r>
            <a:r>
              <a:rPr lang="ru-RU" sz="2800" dirty="0"/>
              <a:t>1«Открытость и доступность информации об организации»</a:t>
            </a:r>
            <a:br>
              <a:rPr lang="ru-RU" sz="2800" dirty="0"/>
            </a:br>
            <a:r>
              <a:rPr lang="ru-RU" sz="4000" dirty="0"/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fontAlgn="t">
              <a:buNone/>
            </a:pPr>
            <a:r>
              <a:rPr lang="ru-RU" b="1" dirty="0" smtClean="0"/>
              <a:t> 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51190206"/>
              </p:ext>
            </p:extLst>
          </p:nvPr>
        </p:nvGraphicFramePr>
        <p:xfrm>
          <a:off x="539552" y="1340768"/>
          <a:ext cx="7920880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68274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0"/>
            <a:ext cx="8964488" cy="1124744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/>
              <a:t/>
            </a:r>
            <a:br>
              <a:rPr lang="ru-RU" sz="3200" dirty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Критерий №1«Открытость </a:t>
            </a:r>
            <a:r>
              <a:rPr lang="ru-RU" sz="2000" dirty="0"/>
              <a:t>и доступность информации об организации»</a:t>
            </a:r>
            <a:br>
              <a:rPr lang="ru-RU" sz="2000" dirty="0"/>
            </a:br>
            <a:r>
              <a:rPr lang="ru-RU" sz="4000" dirty="0"/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r>
              <a:rPr lang="ru-RU" dirty="0" smtClean="0"/>
              <a:t>Лучшие школы  Худшие школы</a:t>
            </a:r>
          </a:p>
          <a:p>
            <a:r>
              <a:rPr lang="ru-RU" dirty="0"/>
              <a:t>Лучшие Детские сады </a:t>
            </a:r>
            <a:r>
              <a:rPr lang="ru-RU" dirty="0" smtClean="0"/>
              <a:t>Худшие детские сады</a:t>
            </a:r>
          </a:p>
          <a:p>
            <a:r>
              <a:rPr lang="ru-RU" dirty="0" smtClean="0"/>
              <a:t>Лучшие </a:t>
            </a:r>
            <a:r>
              <a:rPr lang="ru-RU" dirty="0" err="1" smtClean="0"/>
              <a:t>Ресучреждения</a:t>
            </a:r>
            <a:r>
              <a:rPr lang="ru-RU" dirty="0" smtClean="0"/>
              <a:t> Худшие </a:t>
            </a:r>
            <a:r>
              <a:rPr lang="ru-RU" dirty="0" err="1"/>
              <a:t>Ресучреждения</a:t>
            </a:r>
            <a:endParaRPr lang="ru-RU" dirty="0" smtClean="0"/>
          </a:p>
          <a:p>
            <a:r>
              <a:rPr lang="ru-RU" dirty="0" smtClean="0"/>
              <a:t>Лучшие СПО худшие </a:t>
            </a:r>
            <a:r>
              <a:rPr lang="ru-RU" dirty="0" err="1" smtClean="0"/>
              <a:t>спо</a:t>
            </a:r>
            <a:endParaRPr lang="ru-RU" dirty="0"/>
          </a:p>
          <a:p>
            <a:r>
              <a:rPr lang="ru-RU" dirty="0" smtClean="0"/>
              <a:t>Лучшие Дополнительное </a:t>
            </a:r>
            <a:r>
              <a:rPr lang="ru-RU" dirty="0"/>
              <a:t>образование </a:t>
            </a:r>
            <a:r>
              <a:rPr lang="ru-RU" dirty="0" smtClean="0"/>
              <a:t>худшие</a:t>
            </a:r>
          </a:p>
          <a:p>
            <a:r>
              <a:rPr lang="ru-RU" dirty="0" smtClean="0"/>
              <a:t>Лучшие и худшие ДЮСШ </a:t>
            </a:r>
          </a:p>
          <a:p>
            <a:r>
              <a:rPr lang="ru-RU" dirty="0" smtClean="0"/>
              <a:t>Лучшие и худшие </a:t>
            </a:r>
            <a:r>
              <a:rPr lang="ru-RU" dirty="0" err="1" smtClean="0"/>
              <a:t>Рес</a:t>
            </a:r>
            <a:r>
              <a:rPr lang="ru-RU" dirty="0"/>
              <a:t>. </a:t>
            </a:r>
            <a:r>
              <a:rPr lang="ru-RU" dirty="0" smtClean="0"/>
              <a:t>центры</a:t>
            </a:r>
            <a:endParaRPr lang="ru-RU" dirty="0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6457458"/>
              </p:ext>
            </p:extLst>
          </p:nvPr>
        </p:nvGraphicFramePr>
        <p:xfrm>
          <a:off x="0" y="548681"/>
          <a:ext cx="9144000" cy="63295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3608">
                  <a:extLst>
                    <a:ext uri="{9D8B030D-6E8A-4147-A177-3AD203B41FA5}">
                      <a16:colId xmlns:a16="http://schemas.microsoft.com/office/drawing/2014/main" val="2564607023"/>
                    </a:ext>
                  </a:extLst>
                </a:gridCol>
                <a:gridCol w="4104456">
                  <a:extLst>
                    <a:ext uri="{9D8B030D-6E8A-4147-A177-3AD203B41FA5}">
                      <a16:colId xmlns:a16="http://schemas.microsoft.com/office/drawing/2014/main" val="1680178572"/>
                    </a:ext>
                  </a:extLst>
                </a:gridCol>
                <a:gridCol w="3995936">
                  <a:extLst>
                    <a:ext uri="{9D8B030D-6E8A-4147-A177-3AD203B41FA5}">
                      <a16:colId xmlns:a16="http://schemas.microsoft.com/office/drawing/2014/main" val="1001051063"/>
                    </a:ext>
                  </a:extLst>
                </a:gridCol>
              </a:tblGrid>
              <a:tr h="343510"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Высокие результаты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Низкие результаты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6520504"/>
                  </a:ext>
                </a:extLst>
              </a:tr>
              <a:tr h="798492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Школы</a:t>
                      </a:r>
                      <a:endParaRPr lang="ru-RU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ru-RU" sz="1600" dirty="0" err="1" smtClean="0"/>
                        <a:t>Шуй</a:t>
                      </a:r>
                      <a:r>
                        <a:rPr lang="ru-RU" sz="1600" dirty="0" smtClean="0"/>
                        <a:t> (Бай-</a:t>
                      </a:r>
                      <a:r>
                        <a:rPr lang="ru-RU" sz="1600" dirty="0" err="1" smtClean="0"/>
                        <a:t>Тайгинский</a:t>
                      </a:r>
                      <a:r>
                        <a:rPr lang="ru-RU" sz="1600" dirty="0" smtClean="0"/>
                        <a:t>)</a:t>
                      </a:r>
                      <a:endParaRPr lang="ru-RU" sz="1600" baseline="0" dirty="0" smtClean="0"/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ru-RU" sz="1600" baseline="0" dirty="0" smtClean="0"/>
                        <a:t>Кок-</a:t>
                      </a:r>
                      <a:r>
                        <a:rPr lang="ru-RU" sz="1600" baseline="0" dirty="0" err="1" smtClean="0"/>
                        <a:t>Тейская</a:t>
                      </a:r>
                      <a:r>
                        <a:rPr lang="ru-RU" sz="1600" baseline="0" dirty="0" smtClean="0"/>
                        <a:t> ОСОШ (</a:t>
                      </a:r>
                      <a:r>
                        <a:rPr lang="ru-RU" sz="1600" baseline="0" dirty="0" err="1" smtClean="0"/>
                        <a:t>Кызылский</a:t>
                      </a:r>
                      <a:r>
                        <a:rPr lang="ru-RU" sz="1600" baseline="0" dirty="0" smtClean="0"/>
                        <a:t>) 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ru-RU" sz="1600" baseline="0" dirty="0" smtClean="0"/>
                        <a:t>№2 </a:t>
                      </a:r>
                      <a:r>
                        <a:rPr lang="ru-RU" sz="1600" baseline="0" dirty="0" err="1" smtClean="0"/>
                        <a:t>г.Туран</a:t>
                      </a:r>
                      <a:r>
                        <a:rPr lang="ru-RU" sz="1600" baseline="0" dirty="0" smtClean="0"/>
                        <a:t> (Пий-</a:t>
                      </a:r>
                      <a:r>
                        <a:rPr lang="ru-RU" sz="1600" baseline="0" dirty="0" err="1" smtClean="0"/>
                        <a:t>Хемский</a:t>
                      </a:r>
                      <a:r>
                        <a:rPr lang="ru-RU" sz="1600" baseline="0" dirty="0" smtClean="0"/>
                        <a:t>)</a:t>
                      </a:r>
                      <a:endParaRPr lang="ru-RU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Courier New" panose="02070309020205020404" pitchFamily="49" charset="0"/>
                        <a:buChar char="o"/>
                      </a:pPr>
                      <a:r>
                        <a:rPr lang="ru-RU" sz="1600" dirty="0" err="1" smtClean="0"/>
                        <a:t>Хамсыринская</a:t>
                      </a:r>
                      <a:r>
                        <a:rPr lang="ru-RU" sz="1600" baseline="0" dirty="0" smtClean="0"/>
                        <a:t> НОШ (</a:t>
                      </a:r>
                      <a:r>
                        <a:rPr lang="ru-RU" sz="1600" baseline="0" dirty="0" err="1" smtClean="0"/>
                        <a:t>Тоджинский</a:t>
                      </a:r>
                      <a:r>
                        <a:rPr lang="ru-RU" sz="1600" baseline="0" dirty="0" smtClean="0"/>
                        <a:t>) 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r>
                        <a:rPr lang="ru-RU" sz="1600" baseline="0" dirty="0" smtClean="0"/>
                        <a:t>Кара-Холь </a:t>
                      </a:r>
                      <a:r>
                        <a:rPr lang="ru-RU" sz="1600" dirty="0" smtClean="0"/>
                        <a:t>(Бай-</a:t>
                      </a:r>
                      <a:r>
                        <a:rPr lang="ru-RU" sz="1600" dirty="0" err="1" smtClean="0"/>
                        <a:t>Тайгинский</a:t>
                      </a:r>
                      <a:r>
                        <a:rPr lang="ru-RU" sz="1600" dirty="0" smtClean="0"/>
                        <a:t>)</a:t>
                      </a:r>
                      <a:endParaRPr lang="ru-RU" sz="1600" baseline="0" dirty="0" smtClean="0"/>
                    </a:p>
                    <a:p>
                      <a:pPr marL="285750" indent="-285750">
                        <a:buFont typeface="Courier New" panose="02070309020205020404" pitchFamily="49" charset="0"/>
                        <a:buChar char="o"/>
                      </a:pPr>
                      <a:r>
                        <a:rPr lang="ru-RU" sz="1600" baseline="0" dirty="0" err="1" smtClean="0"/>
                        <a:t>Межегей</a:t>
                      </a:r>
                      <a:r>
                        <a:rPr lang="ru-RU" sz="1600" baseline="0" dirty="0" smtClean="0"/>
                        <a:t> (</a:t>
                      </a:r>
                      <a:r>
                        <a:rPr lang="ru-RU" sz="1600" baseline="0" dirty="0" err="1" smtClean="0"/>
                        <a:t>Тандинский</a:t>
                      </a:r>
                      <a:r>
                        <a:rPr lang="ru-RU" sz="1600" baseline="0" dirty="0" smtClean="0"/>
                        <a:t>)</a:t>
                      </a:r>
                      <a:endParaRPr lang="ru-RU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53422650"/>
                  </a:ext>
                </a:extLst>
              </a:tr>
              <a:tr h="798492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Садики</a:t>
                      </a:r>
                      <a:endParaRPr lang="ru-RU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ru-RU" sz="1600" dirty="0" smtClean="0"/>
                        <a:t>ДОУ</a:t>
                      </a:r>
                      <a:r>
                        <a:rPr lang="ru-RU" sz="1600" baseline="0" dirty="0" smtClean="0"/>
                        <a:t> </a:t>
                      </a:r>
                      <a:r>
                        <a:rPr lang="ru-RU" sz="1600" dirty="0" smtClean="0"/>
                        <a:t>№2 </a:t>
                      </a:r>
                      <a:r>
                        <a:rPr lang="ru-RU" sz="1600" dirty="0" err="1" smtClean="0"/>
                        <a:t>г.Кызыла</a:t>
                      </a:r>
                      <a:endParaRPr lang="ru-RU" sz="1600" dirty="0" smtClean="0"/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ru-RU" sz="1600" dirty="0" smtClean="0"/>
                        <a:t>«Теремок» </a:t>
                      </a:r>
                      <a:r>
                        <a:rPr lang="ru-RU" sz="1600" dirty="0" err="1" smtClean="0"/>
                        <a:t>с.Элегест</a:t>
                      </a:r>
                      <a:r>
                        <a:rPr lang="ru-RU" sz="1600" dirty="0" smtClean="0"/>
                        <a:t> (</a:t>
                      </a:r>
                      <a:r>
                        <a:rPr lang="ru-RU" sz="1600" dirty="0" err="1" smtClean="0"/>
                        <a:t>Чеди-Хольский</a:t>
                      </a:r>
                      <a:r>
                        <a:rPr lang="ru-RU" sz="1600" dirty="0" smtClean="0"/>
                        <a:t>)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ru-RU" sz="1600" dirty="0" smtClean="0"/>
                        <a:t>ДОУ</a:t>
                      </a:r>
                      <a:r>
                        <a:rPr lang="ru-RU" sz="1600" baseline="0" dirty="0" smtClean="0"/>
                        <a:t> №19 </a:t>
                      </a:r>
                      <a:r>
                        <a:rPr lang="ru-RU" sz="1600" baseline="0" dirty="0" err="1" smtClean="0"/>
                        <a:t>г.Кызыла</a:t>
                      </a:r>
                      <a:endParaRPr lang="ru-RU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Courier New" panose="02070309020205020404" pitchFamily="49" charset="0"/>
                        <a:buChar char="o"/>
                      </a:pPr>
                      <a:r>
                        <a:rPr lang="ru-RU" sz="1600" dirty="0" smtClean="0"/>
                        <a:t>ДОУ «</a:t>
                      </a:r>
                      <a:r>
                        <a:rPr lang="ru-RU" sz="1600" dirty="0" err="1" smtClean="0"/>
                        <a:t>Дамырак</a:t>
                      </a:r>
                      <a:r>
                        <a:rPr lang="ru-RU" sz="1600" dirty="0" smtClean="0"/>
                        <a:t>» (</a:t>
                      </a:r>
                      <a:r>
                        <a:rPr lang="ru-RU" sz="1600" dirty="0" err="1" smtClean="0"/>
                        <a:t>Барун-Хемчикск</a:t>
                      </a:r>
                      <a:r>
                        <a:rPr lang="ru-RU" sz="1600" dirty="0" smtClean="0"/>
                        <a:t>.)</a:t>
                      </a:r>
                    </a:p>
                    <a:p>
                      <a:pPr marL="285750" indent="-285750">
                        <a:buFont typeface="Courier New" panose="02070309020205020404" pitchFamily="49" charset="0"/>
                        <a:buChar char="o"/>
                      </a:pPr>
                      <a:r>
                        <a:rPr lang="ru-RU" sz="1600" dirty="0" smtClean="0"/>
                        <a:t>«</a:t>
                      </a:r>
                      <a:r>
                        <a:rPr lang="ru-RU" sz="1600" dirty="0" err="1" smtClean="0"/>
                        <a:t>Сайзанак</a:t>
                      </a:r>
                      <a:r>
                        <a:rPr lang="ru-RU" sz="1600" dirty="0" smtClean="0"/>
                        <a:t>» </a:t>
                      </a:r>
                      <a:r>
                        <a:rPr lang="ru-RU" sz="1600" dirty="0" err="1" smtClean="0"/>
                        <a:t>с.Шекпээр</a:t>
                      </a:r>
                      <a:r>
                        <a:rPr lang="ru-RU" sz="1600" dirty="0" smtClean="0"/>
                        <a:t> </a:t>
                      </a:r>
                    </a:p>
                    <a:p>
                      <a:pPr marL="285750" indent="-285750">
                        <a:buFont typeface="Courier New" panose="02070309020205020404" pitchFamily="49" charset="0"/>
                        <a:buChar char="o"/>
                      </a:pPr>
                      <a:r>
                        <a:rPr lang="ru-RU" sz="1600" dirty="0" smtClean="0"/>
                        <a:t>«</a:t>
                      </a:r>
                      <a:r>
                        <a:rPr lang="ru-RU" sz="1600" dirty="0" err="1" smtClean="0"/>
                        <a:t>Хунчугеш</a:t>
                      </a:r>
                      <a:r>
                        <a:rPr lang="ru-RU" sz="1600" dirty="0" smtClean="0"/>
                        <a:t>» </a:t>
                      </a:r>
                      <a:r>
                        <a:rPr lang="ru-RU" sz="1600" dirty="0" err="1" smtClean="0"/>
                        <a:t>с.Эрги-Барлык</a:t>
                      </a:r>
                      <a:r>
                        <a:rPr lang="ru-RU" sz="1600" dirty="0" smtClean="0"/>
                        <a:t> </a:t>
                      </a:r>
                      <a:endParaRPr lang="ru-RU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61327503"/>
                  </a:ext>
                </a:extLst>
              </a:tr>
              <a:tr h="1271672">
                <a:tc>
                  <a:txBody>
                    <a:bodyPr/>
                    <a:lstStyle/>
                    <a:p>
                      <a:r>
                        <a:rPr lang="ru-RU" sz="1600" dirty="0" err="1" smtClean="0"/>
                        <a:t>Ресучреждения</a:t>
                      </a:r>
                      <a:endParaRPr lang="ru-RU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ru-RU" sz="1600" dirty="0" err="1" smtClean="0"/>
                        <a:t>Хондергейская</a:t>
                      </a:r>
                      <a:r>
                        <a:rPr lang="ru-RU" sz="1600" dirty="0" smtClean="0"/>
                        <a:t> школа-интернат</a:t>
                      </a:r>
                      <a:endParaRPr lang="ru-RU" sz="1600" baseline="0" dirty="0" smtClean="0"/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ru-RU" sz="1600" baseline="0" dirty="0" smtClean="0"/>
                        <a:t>Государственный лицей РТ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ru-RU" sz="1600" baseline="0" dirty="0" smtClean="0"/>
                        <a:t>Школа-интернат для детей с нарушениями опорно-двигательного аппарата</a:t>
                      </a:r>
                      <a:endParaRPr lang="ru-RU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Courier New" panose="02070309020205020404" pitchFamily="49" charset="0"/>
                        <a:buChar char="o"/>
                      </a:pPr>
                      <a:r>
                        <a:rPr lang="ru-RU" sz="1600" dirty="0" smtClean="0"/>
                        <a:t>Школа-интернат для</a:t>
                      </a:r>
                      <a:r>
                        <a:rPr lang="ru-RU" sz="1600" baseline="0" dirty="0" smtClean="0"/>
                        <a:t> детей с нарушениями слуха</a:t>
                      </a:r>
                    </a:p>
                    <a:p>
                      <a:pPr marL="285750" indent="-285750">
                        <a:buFont typeface="Courier New" panose="02070309020205020404" pitchFamily="49" charset="0"/>
                        <a:buChar char="o"/>
                      </a:pPr>
                      <a:r>
                        <a:rPr lang="ru-RU" sz="1600" baseline="0" dirty="0" smtClean="0"/>
                        <a:t>Аграрный лицей РТ</a:t>
                      </a:r>
                    </a:p>
                    <a:p>
                      <a:pPr marL="285750" indent="-285750">
                        <a:buFont typeface="Courier New" panose="02070309020205020404" pitchFamily="49" charset="0"/>
                        <a:buChar char="o"/>
                      </a:pPr>
                      <a:r>
                        <a:rPr lang="ru-RU" sz="1600" baseline="0" dirty="0" smtClean="0"/>
                        <a:t>Тувинский республиканский лицей-интернат РТ</a:t>
                      </a:r>
                      <a:endParaRPr lang="ru-RU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7988332"/>
                  </a:ext>
                </a:extLst>
              </a:tr>
              <a:tr h="798492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СПО</a:t>
                      </a:r>
                      <a:endParaRPr lang="ru-RU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ru-RU" sz="1600" dirty="0" smtClean="0"/>
                        <a:t>Транспортный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ru-RU" sz="1600" dirty="0" smtClean="0"/>
                        <a:t>Сельскохозяйственный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ru-RU" sz="1600" dirty="0" smtClean="0"/>
                        <a:t>Горнотехнический</a:t>
                      </a:r>
                      <a:endParaRPr lang="ru-RU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Courier New" panose="02070309020205020404" pitchFamily="49" charset="0"/>
                        <a:buChar char="o"/>
                      </a:pPr>
                      <a:r>
                        <a:rPr lang="ru-RU" sz="1600" dirty="0" err="1" smtClean="0"/>
                        <a:t>с.Тээли</a:t>
                      </a:r>
                      <a:endParaRPr lang="ru-RU" sz="1600" dirty="0" smtClean="0"/>
                    </a:p>
                    <a:p>
                      <a:pPr marL="285750" indent="-285750">
                        <a:buFont typeface="Courier New" panose="02070309020205020404" pitchFamily="49" charset="0"/>
                        <a:buChar char="o"/>
                      </a:pPr>
                      <a:r>
                        <a:rPr lang="ru-RU" sz="1600" dirty="0" smtClean="0"/>
                        <a:t>предпринимательства</a:t>
                      </a:r>
                    </a:p>
                    <a:p>
                      <a:pPr marL="285750" indent="-285750">
                        <a:buFont typeface="Courier New" panose="02070309020205020404" pitchFamily="49" charset="0"/>
                        <a:buChar char="o"/>
                      </a:pPr>
                      <a:r>
                        <a:rPr lang="ru-RU" sz="1600" dirty="0" err="1" smtClean="0"/>
                        <a:t>агротехнологий</a:t>
                      </a:r>
                      <a:endParaRPr lang="ru-RU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1644756"/>
                  </a:ext>
                </a:extLst>
              </a:tr>
              <a:tr h="798492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Доп. образование</a:t>
                      </a:r>
                      <a:endParaRPr lang="ru-RU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ru-RU" sz="1600" dirty="0" smtClean="0"/>
                        <a:t>«</a:t>
                      </a:r>
                      <a:r>
                        <a:rPr lang="ru-RU" sz="1600" dirty="0" err="1" smtClean="0"/>
                        <a:t>Мергежил</a:t>
                      </a:r>
                      <a:r>
                        <a:rPr lang="ru-RU" sz="1600" dirty="0" smtClean="0"/>
                        <a:t> </a:t>
                      </a:r>
                      <a:r>
                        <a:rPr lang="ru-RU" sz="1600" dirty="0" err="1" smtClean="0"/>
                        <a:t>с.Тээли</a:t>
                      </a:r>
                      <a:r>
                        <a:rPr lang="ru-RU" sz="1600" dirty="0" smtClean="0"/>
                        <a:t> (Бай-</a:t>
                      </a:r>
                      <a:r>
                        <a:rPr lang="ru-RU" sz="1600" dirty="0" err="1" smtClean="0"/>
                        <a:t>Тайгинский</a:t>
                      </a:r>
                      <a:r>
                        <a:rPr lang="ru-RU" sz="1600" dirty="0" smtClean="0"/>
                        <a:t>)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ru-RU" sz="1600" dirty="0" smtClean="0"/>
                        <a:t>«</a:t>
                      </a:r>
                      <a:r>
                        <a:rPr lang="ru-RU" sz="1600" dirty="0" err="1" smtClean="0"/>
                        <a:t>Авырал</a:t>
                      </a:r>
                      <a:r>
                        <a:rPr lang="ru-RU" sz="1600" dirty="0" smtClean="0"/>
                        <a:t>» </a:t>
                      </a:r>
                      <a:r>
                        <a:rPr lang="ru-RU" sz="1600" dirty="0" err="1" smtClean="0"/>
                        <a:t>с.Тээли</a:t>
                      </a:r>
                      <a:r>
                        <a:rPr lang="ru-RU" sz="1600" dirty="0" smtClean="0"/>
                        <a:t>(Бай-</a:t>
                      </a:r>
                      <a:r>
                        <a:rPr lang="ru-RU" sz="1600" dirty="0" err="1" smtClean="0"/>
                        <a:t>Тайгинский</a:t>
                      </a:r>
                      <a:r>
                        <a:rPr lang="ru-RU" sz="1600" dirty="0" smtClean="0"/>
                        <a:t>)</a:t>
                      </a:r>
                      <a:endParaRPr lang="ru-RU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Courier New" panose="02070309020205020404" pitchFamily="49" charset="0"/>
                        <a:buChar char="o"/>
                      </a:pPr>
                      <a:r>
                        <a:rPr lang="ru-RU" sz="1600" dirty="0" smtClean="0"/>
                        <a:t>ДЮЦ </a:t>
                      </a:r>
                      <a:r>
                        <a:rPr lang="ru-RU" sz="1600" dirty="0" err="1" smtClean="0"/>
                        <a:t>г.Туран</a:t>
                      </a:r>
                      <a:r>
                        <a:rPr lang="ru-RU" sz="1600" dirty="0" smtClean="0"/>
                        <a:t> (Пий-</a:t>
                      </a:r>
                      <a:r>
                        <a:rPr lang="ru-RU" sz="1600" dirty="0" err="1" smtClean="0"/>
                        <a:t>Хемский</a:t>
                      </a:r>
                      <a:r>
                        <a:rPr lang="ru-RU" sz="1600" dirty="0" smtClean="0"/>
                        <a:t>)</a:t>
                      </a:r>
                    </a:p>
                    <a:p>
                      <a:pPr marL="285750" indent="-285750">
                        <a:buFont typeface="Courier New" panose="02070309020205020404" pitchFamily="49" charset="0"/>
                        <a:buChar char="o"/>
                      </a:pPr>
                      <a:r>
                        <a:rPr lang="ru-RU" sz="1600" dirty="0" smtClean="0"/>
                        <a:t>«Орнамент» </a:t>
                      </a:r>
                      <a:r>
                        <a:rPr lang="ru-RU" sz="1600" dirty="0" err="1" smtClean="0"/>
                        <a:t>с.Мугур-Аксы</a:t>
                      </a:r>
                      <a:r>
                        <a:rPr lang="ru-RU" sz="1600" dirty="0" smtClean="0"/>
                        <a:t> (</a:t>
                      </a:r>
                      <a:r>
                        <a:rPr lang="ru-RU" sz="1600" dirty="0" err="1" smtClean="0"/>
                        <a:t>Монгун-Тайгинский</a:t>
                      </a:r>
                      <a:r>
                        <a:rPr lang="ru-RU" sz="1600" dirty="0" smtClean="0"/>
                        <a:t>)</a:t>
                      </a:r>
                      <a:endParaRPr lang="ru-RU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15803111"/>
                  </a:ext>
                </a:extLst>
              </a:tr>
              <a:tr h="850082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ДЮСШ</a:t>
                      </a:r>
                      <a:endParaRPr lang="ru-RU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ru-RU" sz="1600" dirty="0" smtClean="0"/>
                        <a:t>ДЮСШ</a:t>
                      </a:r>
                      <a:r>
                        <a:rPr lang="ru-RU" sz="1600" baseline="0" dirty="0" smtClean="0"/>
                        <a:t> </a:t>
                      </a:r>
                      <a:r>
                        <a:rPr lang="ru-RU" sz="1600" baseline="0" dirty="0" err="1" smtClean="0"/>
                        <a:t>с.Суг-Аксы</a:t>
                      </a:r>
                      <a:r>
                        <a:rPr lang="ru-RU" sz="1600" baseline="0" dirty="0" smtClean="0"/>
                        <a:t> (</a:t>
                      </a:r>
                      <a:r>
                        <a:rPr lang="ru-RU" sz="1600" baseline="0" dirty="0" err="1" smtClean="0"/>
                        <a:t>Сут-Хольский</a:t>
                      </a:r>
                      <a:r>
                        <a:rPr lang="ru-RU" sz="1600" baseline="0" dirty="0" smtClean="0"/>
                        <a:t>)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ru-RU" sz="1600" baseline="0" dirty="0" smtClean="0"/>
                        <a:t>ДЮСШ </a:t>
                      </a:r>
                      <a:r>
                        <a:rPr lang="ru-RU" sz="1600" baseline="0" dirty="0" err="1" smtClean="0"/>
                        <a:t>Чеди-Хольского</a:t>
                      </a:r>
                      <a:r>
                        <a:rPr lang="ru-RU" sz="1600" baseline="0" dirty="0" smtClean="0"/>
                        <a:t> </a:t>
                      </a:r>
                      <a:r>
                        <a:rPr lang="ru-RU" sz="1600" baseline="0" dirty="0" err="1" smtClean="0"/>
                        <a:t>кожууна</a:t>
                      </a:r>
                      <a:endParaRPr lang="ru-RU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Font typeface="Courier New" panose="02070309020205020404" pitchFamily="49" charset="0"/>
                        <a:buChar char="o"/>
                      </a:pPr>
                      <a:r>
                        <a:rPr lang="ru-RU" sz="1600" dirty="0" err="1" smtClean="0"/>
                        <a:t>Тоора-Хемская</a:t>
                      </a:r>
                      <a:r>
                        <a:rPr lang="ru-RU" sz="1600" dirty="0" smtClean="0"/>
                        <a:t> ДЮСШ (</a:t>
                      </a:r>
                      <a:r>
                        <a:rPr lang="ru-RU" sz="1600" dirty="0" err="1" smtClean="0"/>
                        <a:t>Тоджинский</a:t>
                      </a:r>
                      <a:r>
                        <a:rPr lang="ru-RU" sz="1600" dirty="0" smtClean="0"/>
                        <a:t>)</a:t>
                      </a:r>
                    </a:p>
                    <a:p>
                      <a:pPr marL="342900" indent="-342900">
                        <a:buFont typeface="Courier New" panose="02070309020205020404" pitchFamily="49" charset="0"/>
                        <a:buChar char="o"/>
                      </a:pPr>
                      <a:r>
                        <a:rPr lang="ru-RU" sz="1600" dirty="0" err="1" smtClean="0"/>
                        <a:t>Чаа-Хольская</a:t>
                      </a:r>
                      <a:r>
                        <a:rPr lang="ru-RU" sz="1600" dirty="0" smtClean="0"/>
                        <a:t> ДЮСШ (</a:t>
                      </a:r>
                      <a:r>
                        <a:rPr lang="ru-RU" sz="1600" dirty="0" err="1" smtClean="0"/>
                        <a:t>Чаа-Хольск</a:t>
                      </a:r>
                      <a:r>
                        <a:rPr lang="ru-RU" sz="1600" dirty="0" smtClean="0"/>
                        <a:t>.)</a:t>
                      </a:r>
                      <a:endParaRPr lang="ru-RU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4489777"/>
                  </a:ext>
                </a:extLst>
              </a:tr>
              <a:tr h="533454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центры</a:t>
                      </a:r>
                      <a:endParaRPr lang="ru-RU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ru-RU" sz="1600" dirty="0" smtClean="0"/>
                        <a:t>«</a:t>
                      </a:r>
                      <a:r>
                        <a:rPr lang="ru-RU" sz="1600" dirty="0" err="1" smtClean="0"/>
                        <a:t>Сайзырал</a:t>
                      </a:r>
                      <a:r>
                        <a:rPr lang="ru-RU" sz="1600" dirty="0" smtClean="0"/>
                        <a:t>»</a:t>
                      </a:r>
                      <a:endParaRPr lang="ru-RU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Courier New" panose="02070309020205020404" pitchFamily="49" charset="0"/>
                        <a:buChar char="o"/>
                      </a:pPr>
                      <a:r>
                        <a:rPr lang="ru-RU" sz="1600" dirty="0" smtClean="0"/>
                        <a:t>РЦРПО</a:t>
                      </a:r>
                      <a:endParaRPr lang="ru-RU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264234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2821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411560"/>
          </a:xfrm>
        </p:spPr>
        <p:txBody>
          <a:bodyPr/>
          <a:lstStyle/>
          <a:p>
            <a:r>
              <a:rPr lang="ru-RU" sz="4000" dirty="0" smtClean="0"/>
              <a:t>Результаты НОК по кластерам. Критерий №2 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fontAlgn="t">
              <a:buNone/>
            </a:pPr>
            <a:r>
              <a:rPr lang="ru-RU" b="1" dirty="0" smtClean="0"/>
              <a:t> </a:t>
            </a:r>
            <a:endParaRPr lang="ru-RU" dirty="0"/>
          </a:p>
        </p:txBody>
      </p:sp>
      <p:graphicFrame>
        <p:nvGraphicFramePr>
          <p:cNvPr id="8" name="Диаграмма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74528040"/>
              </p:ext>
            </p:extLst>
          </p:nvPr>
        </p:nvGraphicFramePr>
        <p:xfrm>
          <a:off x="755576" y="1443037"/>
          <a:ext cx="8064895" cy="52983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18024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24744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4000" dirty="0" smtClean="0"/>
              <a:t>Результаты НОК по кластерам. Критерий №2 </a:t>
            </a:r>
            <a:endParaRPr lang="ru-RU" sz="40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72791891"/>
              </p:ext>
            </p:extLst>
          </p:nvPr>
        </p:nvGraphicFramePr>
        <p:xfrm>
          <a:off x="-1" y="1124744"/>
          <a:ext cx="9144000" cy="57332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7705">
                  <a:extLst>
                    <a:ext uri="{9D8B030D-6E8A-4147-A177-3AD203B41FA5}">
                      <a16:colId xmlns:a16="http://schemas.microsoft.com/office/drawing/2014/main" val="3065523720"/>
                    </a:ext>
                  </a:extLst>
                </a:gridCol>
                <a:gridCol w="3744416">
                  <a:extLst>
                    <a:ext uri="{9D8B030D-6E8A-4147-A177-3AD203B41FA5}">
                      <a16:colId xmlns:a16="http://schemas.microsoft.com/office/drawing/2014/main" val="1280337681"/>
                    </a:ext>
                  </a:extLst>
                </a:gridCol>
                <a:gridCol w="3491879">
                  <a:extLst>
                    <a:ext uri="{9D8B030D-6E8A-4147-A177-3AD203B41FA5}">
                      <a16:colId xmlns:a16="http://schemas.microsoft.com/office/drawing/2014/main" val="1808879110"/>
                    </a:ext>
                  </a:extLst>
                </a:gridCol>
              </a:tblGrid>
              <a:tr h="393353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Лучшие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Худшие</a:t>
                      </a:r>
                      <a:endParaRPr lang="ru-RU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22070734"/>
                  </a:ext>
                </a:extLst>
              </a:tr>
              <a:tr h="969912">
                <a:tc>
                  <a:txBody>
                    <a:bodyPr/>
                    <a:lstStyle/>
                    <a:p>
                      <a:r>
                        <a:rPr lang="ru-RU" dirty="0" smtClean="0"/>
                        <a:t>Школы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На первом месте 11 школ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Courier New" panose="02070309020205020404" pitchFamily="49" charset="0"/>
                        <a:buChar char="o"/>
                      </a:pPr>
                      <a:r>
                        <a:rPr lang="ru-RU" dirty="0" err="1" smtClean="0"/>
                        <a:t>Хамсыринская</a:t>
                      </a:r>
                      <a:r>
                        <a:rPr lang="ru-RU" dirty="0" smtClean="0"/>
                        <a:t> НОШ</a:t>
                      </a:r>
                    </a:p>
                    <a:p>
                      <a:pPr marL="285750" indent="-285750">
                        <a:buFont typeface="Courier New" panose="02070309020205020404" pitchFamily="49" charset="0"/>
                        <a:buChar char="o"/>
                      </a:pPr>
                      <a:r>
                        <a:rPr lang="ru-RU" dirty="0" smtClean="0"/>
                        <a:t>СОШ </a:t>
                      </a:r>
                      <a:r>
                        <a:rPr lang="ru-RU" dirty="0" err="1" smtClean="0"/>
                        <a:t>с.Хонделен</a:t>
                      </a:r>
                      <a:endParaRPr lang="ru-RU" dirty="0" smtClean="0"/>
                    </a:p>
                    <a:p>
                      <a:pPr marL="285750" indent="-285750">
                        <a:buFont typeface="Courier New" panose="02070309020205020404" pitchFamily="49" charset="0"/>
                        <a:buChar char="o"/>
                      </a:pPr>
                      <a:r>
                        <a:rPr lang="ru-RU" dirty="0" smtClean="0"/>
                        <a:t>Кок-</a:t>
                      </a:r>
                      <a:r>
                        <a:rPr lang="ru-RU" dirty="0" err="1" smtClean="0"/>
                        <a:t>Тейская</a:t>
                      </a:r>
                      <a:r>
                        <a:rPr lang="ru-RU" dirty="0" smtClean="0"/>
                        <a:t> ОСОШ</a:t>
                      </a:r>
                      <a:endParaRPr lang="ru-RU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66406875"/>
                  </a:ext>
                </a:extLst>
              </a:tr>
              <a:tr h="969912">
                <a:tc>
                  <a:txBody>
                    <a:bodyPr/>
                    <a:lstStyle/>
                    <a:p>
                      <a:r>
                        <a:rPr lang="ru-RU" dirty="0" smtClean="0"/>
                        <a:t>Садики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На первом месте 21 ДОУ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Courier New" panose="02070309020205020404" pitchFamily="49" charset="0"/>
                        <a:buChar char="o"/>
                      </a:pPr>
                      <a:r>
                        <a:rPr lang="ru-RU" dirty="0" smtClean="0"/>
                        <a:t>«</a:t>
                      </a:r>
                      <a:r>
                        <a:rPr lang="ru-RU" dirty="0" err="1" smtClean="0"/>
                        <a:t>Дамырак</a:t>
                      </a:r>
                      <a:r>
                        <a:rPr lang="ru-RU" dirty="0" smtClean="0"/>
                        <a:t>» </a:t>
                      </a:r>
                      <a:r>
                        <a:rPr lang="ru-RU" dirty="0" err="1" smtClean="0"/>
                        <a:t>Барун-Хемчикского</a:t>
                      </a:r>
                      <a:endParaRPr lang="ru-RU" dirty="0" smtClean="0"/>
                    </a:p>
                    <a:p>
                      <a:pPr marL="285750" indent="-285750">
                        <a:buFont typeface="Courier New" panose="02070309020205020404" pitchFamily="49" charset="0"/>
                        <a:buChar char="o"/>
                      </a:pPr>
                      <a:r>
                        <a:rPr lang="ru-RU" dirty="0" smtClean="0"/>
                        <a:t>«</a:t>
                      </a:r>
                      <a:r>
                        <a:rPr lang="ru-RU" dirty="0" err="1" smtClean="0"/>
                        <a:t>Сайзанак</a:t>
                      </a:r>
                      <a:r>
                        <a:rPr lang="ru-RU" dirty="0" smtClean="0"/>
                        <a:t>» </a:t>
                      </a:r>
                      <a:r>
                        <a:rPr lang="ru-RU" dirty="0" err="1" smtClean="0"/>
                        <a:t>с.Шекпээр</a:t>
                      </a:r>
                      <a:endParaRPr lang="ru-RU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58465729"/>
                  </a:ext>
                </a:extLst>
              </a:tr>
              <a:tr h="678938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Ресучреждения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ru-RU" dirty="0" smtClean="0"/>
                        <a:t>ШИ с НОДА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ru-RU" dirty="0" err="1" smtClean="0"/>
                        <a:t>Реслицей</a:t>
                      </a:r>
                      <a:r>
                        <a:rPr lang="ru-RU" dirty="0" smtClean="0"/>
                        <a:t> РТ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Courier New" panose="02070309020205020404" pitchFamily="49" charset="0"/>
                        <a:buChar char="o"/>
                      </a:pPr>
                      <a:r>
                        <a:rPr lang="ru-RU" dirty="0" err="1" smtClean="0"/>
                        <a:t>Хондергейская</a:t>
                      </a:r>
                      <a:r>
                        <a:rPr lang="ru-RU" dirty="0" smtClean="0"/>
                        <a:t> ШИ с ОВЗ</a:t>
                      </a:r>
                    </a:p>
                    <a:p>
                      <a:pPr marL="285750" indent="-285750">
                        <a:buFont typeface="Courier New" panose="02070309020205020404" pitchFamily="49" charset="0"/>
                        <a:buChar char="o"/>
                      </a:pPr>
                      <a:r>
                        <a:rPr lang="ru-RU" dirty="0" smtClean="0"/>
                        <a:t>СОШ</a:t>
                      </a:r>
                      <a:r>
                        <a:rPr lang="ru-RU" baseline="0" dirty="0" smtClean="0"/>
                        <a:t> №10 с ОВЗ</a:t>
                      </a:r>
                      <a:endParaRPr lang="ru-RU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9238993"/>
                  </a:ext>
                </a:extLst>
              </a:tr>
              <a:tr h="678938">
                <a:tc>
                  <a:txBody>
                    <a:bodyPr/>
                    <a:lstStyle/>
                    <a:p>
                      <a:r>
                        <a:rPr lang="ru-RU" dirty="0" smtClean="0"/>
                        <a:t>СПО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ru-RU" dirty="0" smtClean="0"/>
                        <a:t>Транспортный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ru-RU" dirty="0" err="1" smtClean="0"/>
                        <a:t>Т.предпринимательства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Courier New" panose="02070309020205020404" pitchFamily="49" charset="0"/>
                        <a:buChar char="o"/>
                      </a:pPr>
                      <a:r>
                        <a:rPr lang="ru-RU" dirty="0" smtClean="0"/>
                        <a:t>Агропромышленный </a:t>
                      </a:r>
                      <a:r>
                        <a:rPr lang="ru-RU" dirty="0" err="1" smtClean="0"/>
                        <a:t>техн</a:t>
                      </a:r>
                      <a:r>
                        <a:rPr lang="ru-RU" dirty="0" smtClean="0"/>
                        <a:t>.</a:t>
                      </a:r>
                    </a:p>
                    <a:p>
                      <a:pPr marL="285750" indent="-285750">
                        <a:buFont typeface="Courier New" panose="02070309020205020404" pitchFamily="49" charset="0"/>
                        <a:buChar char="o"/>
                      </a:pPr>
                      <a:r>
                        <a:rPr lang="ru-RU" dirty="0" smtClean="0"/>
                        <a:t>ПОУ </a:t>
                      </a:r>
                      <a:r>
                        <a:rPr lang="ru-RU" dirty="0" err="1" smtClean="0"/>
                        <a:t>с.Тээли</a:t>
                      </a:r>
                      <a:endParaRPr lang="ru-RU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01076394"/>
                  </a:ext>
                </a:extLst>
              </a:tr>
              <a:tr h="969912">
                <a:tc>
                  <a:txBody>
                    <a:bodyPr/>
                    <a:lstStyle/>
                    <a:p>
                      <a:r>
                        <a:rPr lang="ru-RU" dirty="0" smtClean="0"/>
                        <a:t>Доп. образование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ru-RU" dirty="0" smtClean="0"/>
                        <a:t>ДО «</a:t>
                      </a:r>
                      <a:r>
                        <a:rPr lang="ru-RU" dirty="0" err="1" smtClean="0"/>
                        <a:t>Челээш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с.Бай-Хаак</a:t>
                      </a:r>
                      <a:endParaRPr lang="ru-RU" dirty="0" smtClean="0"/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ru-RU" dirty="0" smtClean="0"/>
                        <a:t>ДО «Эврика» </a:t>
                      </a:r>
                      <a:r>
                        <a:rPr lang="ru-RU" dirty="0" err="1" smtClean="0"/>
                        <a:t>Кызылского</a:t>
                      </a:r>
                      <a:r>
                        <a:rPr lang="ru-RU" dirty="0" smtClean="0"/>
                        <a:t> к-на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Courier New" panose="02070309020205020404" pitchFamily="49" charset="0"/>
                        <a:buChar char="o"/>
                      </a:pPr>
                      <a:r>
                        <a:rPr lang="ru-RU" dirty="0" smtClean="0"/>
                        <a:t>Дом творчества </a:t>
                      </a:r>
                      <a:r>
                        <a:rPr lang="ru-RU" dirty="0" err="1" smtClean="0"/>
                        <a:t>Овюрского</a:t>
                      </a:r>
                      <a:r>
                        <a:rPr lang="ru-RU" dirty="0" smtClean="0"/>
                        <a:t> к-на</a:t>
                      </a:r>
                    </a:p>
                    <a:p>
                      <a:pPr marL="285750" indent="-285750">
                        <a:buFont typeface="Courier New" panose="02070309020205020404" pitchFamily="49" charset="0"/>
                        <a:buChar char="o"/>
                      </a:pPr>
                      <a:r>
                        <a:rPr lang="ru-RU" dirty="0" smtClean="0"/>
                        <a:t>ДО «</a:t>
                      </a:r>
                      <a:r>
                        <a:rPr lang="ru-RU" dirty="0" err="1" smtClean="0"/>
                        <a:t>Ужук</a:t>
                      </a:r>
                      <a:r>
                        <a:rPr lang="ru-RU" dirty="0" smtClean="0"/>
                        <a:t>» </a:t>
                      </a:r>
                      <a:r>
                        <a:rPr lang="ru-RU" dirty="0" err="1" smtClean="0"/>
                        <a:t>с.Эрзин</a:t>
                      </a:r>
                      <a:endParaRPr lang="ru-RU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88489241"/>
                  </a:ext>
                </a:extLst>
              </a:tr>
              <a:tr h="678938">
                <a:tc>
                  <a:txBody>
                    <a:bodyPr/>
                    <a:lstStyle/>
                    <a:p>
                      <a:r>
                        <a:rPr lang="ru-RU" dirty="0" smtClean="0"/>
                        <a:t>ДЮСШ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ru-RU" dirty="0" smtClean="0"/>
                        <a:t>ДЮСШ </a:t>
                      </a:r>
                      <a:r>
                        <a:rPr lang="ru-RU" dirty="0" err="1" smtClean="0"/>
                        <a:t>с.Суг-Аксы</a:t>
                      </a:r>
                      <a:endParaRPr lang="ru-RU" dirty="0" smtClean="0"/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ru-RU" dirty="0" smtClean="0"/>
                        <a:t>ДЮСШ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baseline="0" dirty="0" err="1" smtClean="0"/>
                        <a:t>с.Эрзин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Courier New" panose="02070309020205020404" pitchFamily="49" charset="0"/>
                        <a:buChar char="o"/>
                      </a:pPr>
                      <a:r>
                        <a:rPr lang="ru-RU" dirty="0" smtClean="0"/>
                        <a:t>ДЮСШ </a:t>
                      </a:r>
                      <a:r>
                        <a:rPr lang="ru-RU" dirty="0" err="1" smtClean="0"/>
                        <a:t>с.Чаа</a:t>
                      </a:r>
                      <a:r>
                        <a:rPr lang="ru-RU" dirty="0" smtClean="0"/>
                        <a:t>-Холь</a:t>
                      </a:r>
                    </a:p>
                    <a:p>
                      <a:pPr marL="285750" indent="-285750">
                        <a:buFont typeface="Courier New" panose="02070309020205020404" pitchFamily="49" charset="0"/>
                        <a:buChar char="o"/>
                      </a:pPr>
                      <a:r>
                        <a:rPr lang="ru-RU" dirty="0" smtClean="0"/>
                        <a:t>ДЮСШ </a:t>
                      </a:r>
                      <a:r>
                        <a:rPr lang="ru-RU" dirty="0" err="1" smtClean="0"/>
                        <a:t>с.Бай-Хаак</a:t>
                      </a:r>
                      <a:endParaRPr lang="ru-RU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84966874"/>
                  </a:ext>
                </a:extLst>
              </a:tr>
              <a:tr h="393353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Рес.центры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ru-RU" dirty="0" smtClean="0"/>
                        <a:t>«</a:t>
                      </a:r>
                      <a:r>
                        <a:rPr lang="ru-RU" dirty="0" err="1" smtClean="0"/>
                        <a:t>Сайзырал</a:t>
                      </a:r>
                      <a:r>
                        <a:rPr lang="ru-RU" dirty="0" smtClean="0"/>
                        <a:t>»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Courier New" panose="02070309020205020404" pitchFamily="49" charset="0"/>
                        <a:buChar char="o"/>
                      </a:pPr>
                      <a:r>
                        <a:rPr lang="ru-RU" dirty="0" smtClean="0"/>
                        <a:t>РЦРДО</a:t>
                      </a:r>
                      <a:endParaRPr lang="ru-RU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137906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8823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411560"/>
          </a:xfrm>
        </p:spPr>
        <p:txBody>
          <a:bodyPr/>
          <a:lstStyle/>
          <a:p>
            <a:r>
              <a:rPr lang="ru-RU" sz="4000" dirty="0" smtClean="0"/>
              <a:t>Результаты НОК по кластерам. Критерий №3 (диаграмма)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fontAlgn="t">
              <a:buNone/>
            </a:pPr>
            <a:r>
              <a:rPr lang="ru-RU" b="1" dirty="0" smtClean="0"/>
              <a:t> 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27043093"/>
              </p:ext>
            </p:extLst>
          </p:nvPr>
        </p:nvGraphicFramePr>
        <p:xfrm>
          <a:off x="457200" y="1412776"/>
          <a:ext cx="8075240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84773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1228</TotalTime>
  <Words>1292</Words>
  <Application>Microsoft Office PowerPoint</Application>
  <PresentationFormat>Экран (4:3)</PresentationFormat>
  <Paragraphs>345</Paragraphs>
  <Slides>23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31" baseType="lpstr">
      <vt:lpstr>Arial</vt:lpstr>
      <vt:lpstr>Calibri</vt:lpstr>
      <vt:lpstr>Century Gothic</vt:lpstr>
      <vt:lpstr>Courier New</vt:lpstr>
      <vt:lpstr>Palatino Linotype</vt:lpstr>
      <vt:lpstr>Times New Roman</vt:lpstr>
      <vt:lpstr>Wingdings</vt:lpstr>
      <vt:lpstr>Исполнительная</vt:lpstr>
      <vt:lpstr>О результатах независимой оценки качества оказания услуг в сфере образования в 2018 году  </vt:lpstr>
      <vt:lpstr>Объекты НОК в 2018 году</vt:lpstr>
      <vt:lpstr>Презентация PowerPoint</vt:lpstr>
      <vt:lpstr>Результаты НОК.  Среднее по республике</vt:lpstr>
      <vt:lpstr>Результаты. Критерий №1«Открытость и доступность информации об организации»  </vt:lpstr>
      <vt:lpstr>        Критерий №1«Открытость и доступность информации об организации»  </vt:lpstr>
      <vt:lpstr>Результаты НОК по кластерам. Критерий №2 </vt:lpstr>
      <vt:lpstr>Результаты НОК по кластерам. Критерий №2 </vt:lpstr>
      <vt:lpstr>Результаты НОК по кластерам. Критерий №3 (диаграмма)</vt:lpstr>
      <vt:lpstr>Результаты НОК по кластерам. Критерий №3 </vt:lpstr>
      <vt:lpstr>Результаты НОК по кластерам. Критерий №4 </vt:lpstr>
      <vt:lpstr>Результаты НОК по кластерам. Критерий №4 </vt:lpstr>
      <vt:lpstr>Результаты НОК по кластерам. Критерий №5 </vt:lpstr>
      <vt:lpstr>Результаты НОК по кластерам. Критерий №5 </vt:lpstr>
      <vt:lpstr>Итоговый рейтинг образовательных организаций.20 лучших практик</vt:lpstr>
      <vt:lpstr>Презентация PowerPoint</vt:lpstr>
      <vt:lpstr> </vt:lpstr>
      <vt:lpstr>Презентация PowerPoint</vt:lpstr>
      <vt:lpstr> Ст. 95 ФЗ «Об образовании в РФ» от 29.12.2012г. №273-ФЗ  </vt:lpstr>
      <vt:lpstr>Ст. 95.2 ФЗ «Об образовании в РФ» от 29.12.2012г. №273-ФЗ  </vt:lpstr>
      <vt:lpstr> Ст. 95.2 ФЗ «Об образовании в РФ» от 29.12.2012г. №273-ФЗ  </vt:lpstr>
      <vt:lpstr> Нормативно-правовая база выложена на сайтах Минтруда РФ и МОН РТ</vt:lpstr>
      <vt:lpstr>Спасибо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Результаты независимой оценки качества условий осуществления образовательной деятельности в 2018 году в ОО РТ</dc:title>
  <dc:creator>Чодураа И. Монгуш</dc:creator>
  <cp:lastModifiedBy>Шончалай Х. Оюн</cp:lastModifiedBy>
  <cp:revision>177</cp:revision>
  <dcterms:created xsi:type="dcterms:W3CDTF">2019-01-30T02:16:06Z</dcterms:created>
  <dcterms:modified xsi:type="dcterms:W3CDTF">2019-02-27T03:37:09Z</dcterms:modified>
</cp:coreProperties>
</file>